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8C46467-5AE1-43AC-9C87-27A3600FB3E1}">
  <a:tblStyle styleId="{18C46467-5AE1-43AC-9C87-27A3600FB3E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d553c02c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6d553c02cf_0_1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d553c02c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d553c02c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d553c02c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d553c02c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d553c02c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d553c02c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c2b268e82_4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c2b268e82_4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c2b268e82_4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c2b268e82_4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c2f9501f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c2f9501f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c2f9501f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c2f9501f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d5a06a468_9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d5a06a468_9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d5a06a468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6d5a06a468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d5a06a468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d5a06a468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c2b268e82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7c2b268e82_4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d5a06a468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d5a06a468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7c2f9501f2_7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7c2f9501f2_7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d5a06a468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d5a06a468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c2f9501f2_7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c2f9501f2_7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c2f9501f2_7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c2f9501f2_7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d5a06a46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d5a06a46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6d5a06a468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6d5a06a468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d8f948bf3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d8f948bf3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c2cfc8df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c2cfc8df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7c2cfc8df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7c2cfc8df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c2b268e82_4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c2b268e82_4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c2cfc8df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c2cfc8df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c2cfc8df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c2cfc8df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c209019a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c209019a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6d5a06a46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6d5a06a46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7c2b268e82_4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7c2b268e82_4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6d8f948bf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6d8f948bf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d5a06a46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d5a06a46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7c2b268e82_4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7c2b268e82_4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7c2b268e82_4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7c2b268e82_4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7c2f9501f2_6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7c2f9501f2_6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c2f9501f2_5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c2f9501f2_5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7c2f9501f2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7c2f9501f2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7c2f9501f2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7c2f9501f2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7c2f9501f2_5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7c2f9501f2_5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6d553c02c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6d553c02c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6d553c02c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6d553c02c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6d553c02c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6d553c02c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6d553c02c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6d553c02c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7c2b268e82_4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7c2b268e82_4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6d5a06a46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6d5a06a46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7c2cfc8df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7c2cfc8df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c2f9501f2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c2f9501f2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7c2cfc8df0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7c2cfc8df0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7c2b268e82_4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7c2b268e82_4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7c2f9501f2_7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7c2f9501f2_7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7c2f9501f2_7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7c2f9501f2_7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6d5a06a468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6d5a06a468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6d5a06a468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6d5a06a468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7c2f9501f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7c2f9501f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7c2f9501f2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7c2f9501f2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7c2f9501f2_6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7c2f9501f2_6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c2f9501f2_6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c2f9501f2_6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c2f9501f2_6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c2f9501f2_6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c2f9501f2_6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c2f9501f2_6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553c02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553c02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3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7.png"/><Relationship Id="rId4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0.png"/><Relationship Id="rId4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2.png"/><Relationship Id="rId4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8.png"/><Relationship Id="rId4" Type="http://schemas.openxmlformats.org/officeDocument/2006/relationships/image" Target="../media/image4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6.png"/><Relationship Id="rId4" Type="http://schemas.openxmlformats.org/officeDocument/2006/relationships/image" Target="../media/image61.png"/><Relationship Id="rId5" Type="http://schemas.openxmlformats.org/officeDocument/2006/relationships/image" Target="../media/image8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4.png"/><Relationship Id="rId4" Type="http://schemas.openxmlformats.org/officeDocument/2006/relationships/image" Target="../media/image84.png"/><Relationship Id="rId5" Type="http://schemas.openxmlformats.org/officeDocument/2006/relationships/image" Target="../media/image6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7.png"/><Relationship Id="rId4" Type="http://schemas.openxmlformats.org/officeDocument/2006/relationships/image" Target="../media/image8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5.png"/><Relationship Id="rId4" Type="http://schemas.openxmlformats.org/officeDocument/2006/relationships/image" Target="../media/image8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4.png"/><Relationship Id="rId4" Type="http://schemas.openxmlformats.org/officeDocument/2006/relationships/image" Target="../media/image6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3.png"/><Relationship Id="rId4" Type="http://schemas.openxmlformats.org/officeDocument/2006/relationships/image" Target="../media/image6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1.png"/><Relationship Id="rId4" Type="http://schemas.openxmlformats.org/officeDocument/2006/relationships/image" Target="../media/image6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2.png"/><Relationship Id="rId4" Type="http://schemas.openxmlformats.org/officeDocument/2006/relationships/image" Target="../media/image6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6.png"/><Relationship Id="rId4" Type="http://schemas.openxmlformats.org/officeDocument/2006/relationships/image" Target="../media/image6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0.png"/><Relationship Id="rId4" Type="http://schemas.openxmlformats.org/officeDocument/2006/relationships/image" Target="../media/image77.png"/><Relationship Id="rId5" Type="http://schemas.openxmlformats.org/officeDocument/2006/relationships/image" Target="../media/image6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9.png"/><Relationship Id="rId4" Type="http://schemas.openxmlformats.org/officeDocument/2006/relationships/image" Target="../media/image6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2.png"/><Relationship Id="rId4" Type="http://schemas.openxmlformats.org/officeDocument/2006/relationships/image" Target="../media/image7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685200" y="1836150"/>
            <a:ext cx="77736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 정의</a:t>
            </a:r>
            <a:endParaRPr b="1" sz="6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995150" y="3573775"/>
            <a:ext cx="1981200" cy="13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572000" y="3505275"/>
            <a:ext cx="4404300" cy="12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2020. 01. 31</a:t>
            </a:r>
            <a:endParaRPr b="1"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1조</a:t>
            </a:r>
            <a:endParaRPr b="1"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김수경  남구  정재웅  정태현</a:t>
            </a:r>
            <a:endParaRPr b="1"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" name="Google Shape;205;p22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공통_모집공고 게시판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(PUB_003)화면으로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관리자 계정으로 로그인 시 ‘삭제’ 버튼이 표시되며 클릭시 “정말 삭제하시겠습니까?”라는 알림창이 띄워지고, 확인 클릭시 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“삭제가 완료되었습니다.”라는 알림과 함께 게시글이 삭제되고 공통_모집공고 게시판(PUB_003)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관리자 계정으로 로그인 시 ‘수정’ 버튼이 표시되며 클릭시 관리자_모집공고 게시글 수정 화면(ADM_010_02_01)으로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 회원과 비회원에게 보여지며, 회원인 경우에 공통_지원서 작성(PUB_004_01)화면으로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비회원이 클릭시에는 공통_로그인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(PUB_001)화면으로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206" name="Google Shape;206;p22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정태현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1.3.1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03_01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공통_모집공고 게시글 상세조회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정태현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50" y="1333500"/>
            <a:ext cx="6298075" cy="33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graphicFrame>
        <p:nvGraphicFramePr>
          <p:cNvPr id="209" name="Google Shape;209;p22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210" name="Google Shape;210;p22"/>
          <p:cNvSpPr/>
          <p:nvPr/>
        </p:nvSpPr>
        <p:spPr>
          <a:xfrm>
            <a:off x="4559672" y="4441325"/>
            <a:ext cx="4344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2"/>
          <p:cNvSpPr txBox="1"/>
          <p:nvPr/>
        </p:nvSpPr>
        <p:spPr>
          <a:xfrm>
            <a:off x="4601624" y="4186114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212" name="Google Shape;212;p22"/>
          <p:cNvSpPr txBox="1"/>
          <p:nvPr/>
        </p:nvSpPr>
        <p:spPr>
          <a:xfrm>
            <a:off x="5509614" y="4186114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213" name="Google Shape;213;p22"/>
          <p:cNvSpPr txBox="1"/>
          <p:nvPr/>
        </p:nvSpPr>
        <p:spPr>
          <a:xfrm>
            <a:off x="5055624" y="4186114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214" name="Google Shape;214;p22"/>
          <p:cNvSpPr txBox="1"/>
          <p:nvPr/>
        </p:nvSpPr>
        <p:spPr>
          <a:xfrm>
            <a:off x="6072867" y="4186102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④</a:t>
            </a:r>
            <a:endParaRPr b="1" sz="1200"/>
          </a:p>
        </p:txBody>
      </p:sp>
      <p:sp>
        <p:nvSpPr>
          <p:cNvPr id="215" name="Google Shape;215;p22"/>
          <p:cNvSpPr/>
          <p:nvPr/>
        </p:nvSpPr>
        <p:spPr>
          <a:xfrm>
            <a:off x="232725" y="988500"/>
            <a:ext cx="6425400" cy="34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  <p:pic>
        <p:nvPicPr>
          <p:cNvPr id="216" name="Google Shape;2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125" y="1848625"/>
            <a:ext cx="1961000" cy="16699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7" name="Google Shape;217;p22"/>
          <p:cNvSpPr/>
          <p:nvPr/>
        </p:nvSpPr>
        <p:spPr>
          <a:xfrm>
            <a:off x="4890725" y="3230250"/>
            <a:ext cx="1567800" cy="280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22"/>
          <p:cNvSpPr/>
          <p:nvPr/>
        </p:nvSpPr>
        <p:spPr>
          <a:xfrm>
            <a:off x="4814525" y="2396250"/>
            <a:ext cx="774300" cy="24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p22"/>
          <p:cNvSpPr/>
          <p:nvPr/>
        </p:nvSpPr>
        <p:spPr>
          <a:xfrm>
            <a:off x="5016872" y="4441325"/>
            <a:ext cx="4344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" name="Google Shape;220;p22"/>
          <p:cNvCxnSpPr>
            <a:endCxn id="217" idx="2"/>
          </p:cNvCxnSpPr>
          <p:nvPr/>
        </p:nvCxnSpPr>
        <p:spPr>
          <a:xfrm flipH="1" rot="10800000">
            <a:off x="5230925" y="3511050"/>
            <a:ext cx="443700" cy="1035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22"/>
          <p:cNvSpPr/>
          <p:nvPr/>
        </p:nvSpPr>
        <p:spPr>
          <a:xfrm>
            <a:off x="5474072" y="4441325"/>
            <a:ext cx="4344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2"/>
          <p:cNvSpPr/>
          <p:nvPr/>
        </p:nvSpPr>
        <p:spPr>
          <a:xfrm>
            <a:off x="6007472" y="4441325"/>
            <a:ext cx="4344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7" name="Google Shape;227;p23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지원상태가 임시저장인 경우에 표시되며, 버튼 클릭시 공통_지원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 작성(PUB_004_01)화면으로 이동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228" name="Google Shape;228;p23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정태현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1.4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04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공통_지원내역 조회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9" name="Google Shape;229;p23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230" name="Google Shape;230;p23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pic>
        <p:nvPicPr>
          <p:cNvPr id="231" name="Google Shape;2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50" y="994875"/>
            <a:ext cx="6425400" cy="370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3"/>
          <p:cNvSpPr/>
          <p:nvPr/>
        </p:nvSpPr>
        <p:spPr>
          <a:xfrm>
            <a:off x="4824475" y="3042525"/>
            <a:ext cx="606900" cy="31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3"/>
          <p:cNvSpPr txBox="1"/>
          <p:nvPr/>
        </p:nvSpPr>
        <p:spPr>
          <a:xfrm>
            <a:off x="5463412" y="3077077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pic>
        <p:nvPicPr>
          <p:cNvPr id="234" name="Google Shape;2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025" y="954875"/>
            <a:ext cx="6520851" cy="38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9" name="Google Shape;239;p24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지원서의 내용이 모두 입력된 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상태에서 버튼 클릭시, “지원서가 제출되었습니다.”라는 알림창과 함께 지원서가 제출되고, 공통_지원내역 조회(PUB_004)화면 으로 이동.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지원서의 내용 중에 입력되지 않은 부분이 있는 상태에서 지원하기 버튼 클릭시 해당부분을 알려주는 알림창이 출력되고 화면 이동 X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ex) “자기소개를입력해주세요.”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현재까지 입력된 내용이 저장되며, “임시저장이 완료되었습니다.”라는 알림창이 띄워지고, 화면 이동 X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공통_모집공고 게시판(PUB_003)화면으로 이동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240" name="Google Shape;240;p24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정태현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1.4.1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_004_01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공통_지원서 작성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1" name="Google Shape;241;p24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pic>
        <p:nvPicPr>
          <p:cNvPr id="242" name="Google Shape;2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25" y="998650"/>
            <a:ext cx="6425401" cy="37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4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244" name="Google Shape;244;p24"/>
          <p:cNvSpPr/>
          <p:nvPr/>
        </p:nvSpPr>
        <p:spPr>
          <a:xfrm>
            <a:off x="3596675" y="4042900"/>
            <a:ext cx="624900" cy="35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4"/>
          <p:cNvSpPr/>
          <p:nvPr/>
        </p:nvSpPr>
        <p:spPr>
          <a:xfrm>
            <a:off x="4239025" y="4042900"/>
            <a:ext cx="624900" cy="35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4"/>
          <p:cNvSpPr/>
          <p:nvPr/>
        </p:nvSpPr>
        <p:spPr>
          <a:xfrm>
            <a:off x="4823500" y="4042900"/>
            <a:ext cx="624900" cy="35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4"/>
          <p:cNvSpPr txBox="1"/>
          <p:nvPr/>
        </p:nvSpPr>
        <p:spPr>
          <a:xfrm>
            <a:off x="3728851" y="4393002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248" name="Google Shape;248;p24"/>
          <p:cNvSpPr txBox="1"/>
          <p:nvPr/>
        </p:nvSpPr>
        <p:spPr>
          <a:xfrm>
            <a:off x="4342249" y="4393002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249" name="Google Shape;249;p24"/>
          <p:cNvSpPr/>
          <p:nvPr/>
        </p:nvSpPr>
        <p:spPr>
          <a:xfrm>
            <a:off x="4648200" y="3719500"/>
            <a:ext cx="1605000" cy="26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24"/>
          <p:cNvSpPr txBox="1"/>
          <p:nvPr/>
        </p:nvSpPr>
        <p:spPr>
          <a:xfrm>
            <a:off x="4955662" y="4393002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251" name="Google Shape;251;p24"/>
          <p:cNvSpPr/>
          <p:nvPr/>
        </p:nvSpPr>
        <p:spPr>
          <a:xfrm>
            <a:off x="4648200" y="2965113"/>
            <a:ext cx="1605000" cy="26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24"/>
          <p:cNvSpPr/>
          <p:nvPr/>
        </p:nvSpPr>
        <p:spPr>
          <a:xfrm>
            <a:off x="4648200" y="2210750"/>
            <a:ext cx="1605000" cy="26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3" name="Google Shape;2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025" y="954875"/>
            <a:ext cx="6520851" cy="38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25" y="1319025"/>
            <a:ext cx="6381500" cy="342543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9" name="Google Shape;259;p25"/>
          <p:cNvGraphicFramePr/>
          <p:nvPr/>
        </p:nvGraphicFramePr>
        <p:xfrm>
          <a:off x="185033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68725"/>
                <a:gridCol w="53282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260" name="Google Shape;260;p25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검색할 카테고리(제목/내용/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제목 or 내용)를 선택후 검색창에 내용을 입력하고, ‘검색’ 버튼을 클릭시 검색 결과가 리스트로 출력.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내용을 입력하지 않고 ‘검색’ 버튼 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클릭시 “검색어를 입력해주세요” 라는 알림창이 뜨며, 검색 X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리스트에서 ‘제목’을 클릭시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공통_공지사항 게시글 상세조회(PUB_007_01)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관리자 계정으로 로그인 시 ‘글쓰기’ 버튼이 표시되며 클릭시 관리자_공지사항 등록 화면(ADM_005)으로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 페이지 버튼을 누르면 해당 페이지 목록을 출력하고 화살표를 누르면 그 다음/이전 10개의 페이지 번호와 첫번째/마지막 페이지 목록을 출력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261" name="Google Shape;261;p25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정태현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1.5/1.5.1/ 2.7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05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공통_공지사항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2" name="Google Shape;262;p25"/>
          <p:cNvSpPr/>
          <p:nvPr/>
        </p:nvSpPr>
        <p:spPr>
          <a:xfrm>
            <a:off x="3228200" y="2110153"/>
            <a:ext cx="2128500" cy="26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5"/>
          <p:cNvSpPr/>
          <p:nvPr/>
        </p:nvSpPr>
        <p:spPr>
          <a:xfrm>
            <a:off x="4780870" y="4111810"/>
            <a:ext cx="614700" cy="26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5"/>
          <p:cNvSpPr txBox="1"/>
          <p:nvPr/>
        </p:nvSpPr>
        <p:spPr>
          <a:xfrm>
            <a:off x="5356699" y="2117363"/>
            <a:ext cx="3606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265" name="Google Shape;265;p25"/>
          <p:cNvSpPr txBox="1"/>
          <p:nvPr/>
        </p:nvSpPr>
        <p:spPr>
          <a:xfrm>
            <a:off x="2035577" y="2610583"/>
            <a:ext cx="3606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266" name="Google Shape;266;p25"/>
          <p:cNvSpPr txBox="1"/>
          <p:nvPr/>
        </p:nvSpPr>
        <p:spPr>
          <a:xfrm>
            <a:off x="5395574" y="4027136"/>
            <a:ext cx="3606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267" name="Google Shape;267;p25"/>
          <p:cNvSpPr/>
          <p:nvPr/>
        </p:nvSpPr>
        <p:spPr>
          <a:xfrm>
            <a:off x="2396175" y="2610575"/>
            <a:ext cx="1184100" cy="13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5"/>
          <p:cNvSpPr txBox="1"/>
          <p:nvPr/>
        </p:nvSpPr>
        <p:spPr>
          <a:xfrm>
            <a:off x="4067579" y="448534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269" name="Google Shape;269;p25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270" name="Google Shape;270;p25"/>
          <p:cNvSpPr/>
          <p:nvPr/>
        </p:nvSpPr>
        <p:spPr>
          <a:xfrm>
            <a:off x="2452648" y="4255622"/>
            <a:ext cx="1674900" cy="38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Paging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1" name="Google Shape;271;p25"/>
          <p:cNvSpPr/>
          <p:nvPr/>
        </p:nvSpPr>
        <p:spPr>
          <a:xfrm>
            <a:off x="232725" y="988500"/>
            <a:ext cx="6425400" cy="34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  <p:sp>
        <p:nvSpPr>
          <p:cNvPr id="272" name="Google Shape;272;p25"/>
          <p:cNvSpPr/>
          <p:nvPr/>
        </p:nvSpPr>
        <p:spPr>
          <a:xfrm>
            <a:off x="5034550" y="3030225"/>
            <a:ext cx="1521000" cy="34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25"/>
          <p:cNvSpPr txBox="1"/>
          <p:nvPr/>
        </p:nvSpPr>
        <p:spPr>
          <a:xfrm>
            <a:off x="4112155" y="4343364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④</a:t>
            </a:r>
            <a:endParaRPr b="1"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8" name="Google Shape;278;p26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공통_공지사항(PUB_007)화면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으로 이동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계정으로 로그인 시 ‘수정’ 버튼이 표시되며 클릭시 관리자_공지사항 수정 화면(ADM_005_01)으로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계정으로 로그인 시 ‘삭제’ 버튼이 표시되며 클릭시 알림창이 뜨고 ‘확인’ 버튼을 클릭하면 게시글이 삭제되며 공통_공지사항(PUB_007)로 이동.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‘취소’ 버튼을 클릭시 알림창이 닫힘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279" name="Google Shape;279;p26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정태현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1.5.2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2.7.1/ 2.7.1.2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공통_공지사항 상세조회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80" name="Google Shape;2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50" y="1408600"/>
            <a:ext cx="6425400" cy="3334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1" name="Google Shape;281;p26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282" name="Google Shape;282;p26"/>
          <p:cNvSpPr txBox="1"/>
          <p:nvPr/>
        </p:nvSpPr>
        <p:spPr>
          <a:xfrm>
            <a:off x="3702154" y="441816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283" name="Google Shape;283;p26"/>
          <p:cNvSpPr txBox="1"/>
          <p:nvPr/>
        </p:nvSpPr>
        <p:spPr>
          <a:xfrm>
            <a:off x="4325679" y="440429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284" name="Google Shape;284;p26"/>
          <p:cNvSpPr txBox="1"/>
          <p:nvPr/>
        </p:nvSpPr>
        <p:spPr>
          <a:xfrm>
            <a:off x="4940379" y="440429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285" name="Google Shape;285;p26"/>
          <p:cNvSpPr/>
          <p:nvPr/>
        </p:nvSpPr>
        <p:spPr>
          <a:xfrm>
            <a:off x="3551400" y="4124997"/>
            <a:ext cx="6147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6"/>
          <p:cNvSpPr/>
          <p:nvPr/>
        </p:nvSpPr>
        <p:spPr>
          <a:xfrm>
            <a:off x="4198625" y="4124997"/>
            <a:ext cx="6147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6"/>
          <p:cNvSpPr/>
          <p:nvPr/>
        </p:nvSpPr>
        <p:spPr>
          <a:xfrm>
            <a:off x="4813325" y="4124997"/>
            <a:ext cx="6147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8" name="Google Shape;288;p26"/>
          <p:cNvCxnSpPr/>
          <p:nvPr/>
        </p:nvCxnSpPr>
        <p:spPr>
          <a:xfrm rot="10800000">
            <a:off x="4813325" y="3698572"/>
            <a:ext cx="155100" cy="551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" name="Google Shape;289;p26"/>
          <p:cNvSpPr/>
          <p:nvPr/>
        </p:nvSpPr>
        <p:spPr>
          <a:xfrm>
            <a:off x="3634750" y="2926075"/>
            <a:ext cx="1699200" cy="97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6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232725" y="988500"/>
            <a:ext cx="6425400" cy="34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  <p:sp>
        <p:nvSpPr>
          <p:cNvPr id="292" name="Google Shape;292;p26"/>
          <p:cNvSpPr/>
          <p:nvPr/>
        </p:nvSpPr>
        <p:spPr>
          <a:xfrm>
            <a:off x="3742850" y="3517675"/>
            <a:ext cx="733500" cy="24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965875"/>
            <a:ext cx="6520849" cy="3802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8" name="Google Shape;298;p27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각 게시글 제목을 클릭하면 공통_이벤트 게시글 상세조회 화면(PUB_008_01)으로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관리자 계정으로 로그인 시 </a:t>
                      </a:r>
                      <a:b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‘글쓰기’ 버튼이 표시되며 클릭 시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관리자_이벤트게시글 등록화면</a:t>
                      </a:r>
                      <a:b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(ADM_009_1)으로 이동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299" name="Google Shape;299;p27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1.6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공통_이벤트 게시판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20-01-10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0" name="Google Shape;300;p27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00"/>
                <a:gridCol w="5347850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301" name="Google Shape;301;p27"/>
          <p:cNvSpPr txBox="1"/>
          <p:nvPr/>
        </p:nvSpPr>
        <p:spPr>
          <a:xfrm>
            <a:off x="3958990" y="3210324"/>
            <a:ext cx="3606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302" name="Google Shape;302;p27"/>
          <p:cNvSpPr/>
          <p:nvPr/>
        </p:nvSpPr>
        <p:spPr>
          <a:xfrm>
            <a:off x="4246477" y="3265597"/>
            <a:ext cx="959700" cy="11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4572000" y="4435600"/>
            <a:ext cx="549000" cy="26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7"/>
          <p:cNvSpPr txBox="1"/>
          <p:nvPr/>
        </p:nvSpPr>
        <p:spPr>
          <a:xfrm>
            <a:off x="4278708" y="4466587"/>
            <a:ext cx="3606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305" name="Google Shape;305;p27"/>
          <p:cNvSpPr/>
          <p:nvPr/>
        </p:nvSpPr>
        <p:spPr>
          <a:xfrm>
            <a:off x="2101999" y="4342044"/>
            <a:ext cx="2217600" cy="38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Paging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6" name="Google Shape;306;p27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307" name="Google Shape;307;p27"/>
          <p:cNvSpPr/>
          <p:nvPr/>
        </p:nvSpPr>
        <p:spPr>
          <a:xfrm>
            <a:off x="185025" y="965875"/>
            <a:ext cx="6490200" cy="34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75" y="972700"/>
            <a:ext cx="6442624" cy="37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8"/>
          <p:cNvSpPr/>
          <p:nvPr/>
        </p:nvSpPr>
        <p:spPr>
          <a:xfrm>
            <a:off x="2278650" y="4434200"/>
            <a:ext cx="541800" cy="26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2890025" y="4445500"/>
            <a:ext cx="541800" cy="26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8"/>
          <p:cNvSpPr/>
          <p:nvPr/>
        </p:nvSpPr>
        <p:spPr>
          <a:xfrm>
            <a:off x="3476800" y="4451150"/>
            <a:ext cx="541800" cy="26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4073952" y="4445495"/>
            <a:ext cx="541800" cy="26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8"/>
          <p:cNvSpPr txBox="1"/>
          <p:nvPr/>
        </p:nvSpPr>
        <p:spPr>
          <a:xfrm>
            <a:off x="3557055" y="4244742"/>
            <a:ext cx="3606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318" name="Google Shape;318;p28"/>
          <p:cNvSpPr txBox="1"/>
          <p:nvPr/>
        </p:nvSpPr>
        <p:spPr>
          <a:xfrm>
            <a:off x="4171840" y="4244742"/>
            <a:ext cx="3606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319" name="Google Shape;319;p28"/>
          <p:cNvSpPr txBox="1"/>
          <p:nvPr/>
        </p:nvSpPr>
        <p:spPr>
          <a:xfrm>
            <a:off x="2957005" y="4244751"/>
            <a:ext cx="3606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320" name="Google Shape;320;p28"/>
          <p:cNvSpPr txBox="1"/>
          <p:nvPr/>
        </p:nvSpPr>
        <p:spPr>
          <a:xfrm>
            <a:off x="2356955" y="4222162"/>
            <a:ext cx="3606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④</a:t>
            </a:r>
            <a:endParaRPr b="1" sz="1200"/>
          </a:p>
        </p:txBody>
      </p:sp>
      <p:graphicFrame>
        <p:nvGraphicFramePr>
          <p:cNvPr id="321" name="Google Shape;321;p28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회원 계정일 경우 표시되며 팝업창에 이벤트 정답 입력 후 확인버튼을 누르면  “이벤트에 응모되었습니다” 알림창이 뜬다.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비로그인 상태일 경우 “로그인 후 이용해주세요” 알림창이 뜨고 확인버튼을 누르면 공통_로그인화면(PUB_001)으로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계정일 경우 표시되며 “정말 삭제하시겠습니까?” 알림창에서 확인버튼을 누르면 해당 게시글이 삭제되고 공통_이벤트게시판 화면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(PUB_008)으로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계정일 경우 표시되며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관리자_이벤트게시글 수정화면(ADM_009_02_01)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공통_이벤트게시판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(PUB_008)으로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322" name="Google Shape;322;p28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1.6.1/ 2.9.1/ 2.9.1.2/ 3.9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공통_이벤트 게시글 상세조회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20-01-10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3" name="Google Shape;323;p28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5024625"/>
                <a:gridCol w="14962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324" name="Google Shape;324;p28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325" name="Google Shape;325;p28"/>
          <p:cNvSpPr/>
          <p:nvPr/>
        </p:nvSpPr>
        <p:spPr>
          <a:xfrm>
            <a:off x="556275" y="3953125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28"/>
          <p:cNvSpPr/>
          <p:nvPr/>
        </p:nvSpPr>
        <p:spPr>
          <a:xfrm>
            <a:off x="4814875" y="2857925"/>
            <a:ext cx="774300" cy="24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28"/>
          <p:cNvSpPr/>
          <p:nvPr/>
        </p:nvSpPr>
        <p:spPr>
          <a:xfrm>
            <a:off x="556275" y="2857925"/>
            <a:ext cx="774300" cy="24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8" name="Google Shape;32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341" y="3403150"/>
            <a:ext cx="1688375" cy="8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8"/>
          <p:cNvSpPr/>
          <p:nvPr/>
        </p:nvSpPr>
        <p:spPr>
          <a:xfrm>
            <a:off x="4747950" y="3834200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p28"/>
          <p:cNvSpPr/>
          <p:nvPr/>
        </p:nvSpPr>
        <p:spPr>
          <a:xfrm>
            <a:off x="249700" y="954562"/>
            <a:ext cx="6425400" cy="34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5" name="Google Shape;335;p29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336" name="Google Shape;336;p29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20-01-10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PUB_007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공통_리조트안내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7" name="Google Shape;337;p29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338" name="Google Shape;338;p29"/>
          <p:cNvSpPr/>
          <p:nvPr/>
        </p:nvSpPr>
        <p:spPr>
          <a:xfrm>
            <a:off x="232725" y="4821616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pic>
        <p:nvPicPr>
          <p:cNvPr id="339" name="Google Shape;3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978350"/>
            <a:ext cx="6502524" cy="383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9"/>
          <p:cNvSpPr/>
          <p:nvPr/>
        </p:nvSpPr>
        <p:spPr>
          <a:xfrm>
            <a:off x="185025" y="954550"/>
            <a:ext cx="6490200" cy="409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1062950"/>
            <a:ext cx="6520801" cy="3705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6" name="Google Shape;346;p30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공통_후기게시판 상세조회(PUB_010_01)화면으로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검색할 카테고리 선택 후 검색어를 입력할시 검색 결과가 리스트로 출력.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검색어를 입력하지 않을시 “검색어를 입력해주세요”라는 알림이 출력된다.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마이페이지 - 내가 쓴 후기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경로로 진입 시 카테고리, 텍스트창, 검색 버튼 없어진다.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347" name="Google Shape;347;p30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남구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2.4/ 2.4.1 /3.5/ 3.5.2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PUB_008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공통_후기게시판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8" name="Google Shape;348;p30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349" name="Google Shape;349;p30"/>
          <p:cNvSpPr/>
          <p:nvPr/>
        </p:nvSpPr>
        <p:spPr>
          <a:xfrm>
            <a:off x="185025" y="4768025"/>
            <a:ext cx="6520800" cy="27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350" name="Google Shape;350;p30"/>
          <p:cNvSpPr txBox="1"/>
          <p:nvPr/>
        </p:nvSpPr>
        <p:spPr>
          <a:xfrm>
            <a:off x="3113631" y="1980437"/>
            <a:ext cx="360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351" name="Google Shape;351;p30"/>
          <p:cNvSpPr txBox="1"/>
          <p:nvPr/>
        </p:nvSpPr>
        <p:spPr>
          <a:xfrm>
            <a:off x="5425307" y="1541956"/>
            <a:ext cx="3606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352" name="Google Shape;352;p30"/>
          <p:cNvSpPr/>
          <p:nvPr/>
        </p:nvSpPr>
        <p:spPr>
          <a:xfrm>
            <a:off x="2641126" y="1980435"/>
            <a:ext cx="526200" cy="20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0"/>
          <p:cNvSpPr/>
          <p:nvPr/>
        </p:nvSpPr>
        <p:spPr>
          <a:xfrm>
            <a:off x="5029552" y="1586022"/>
            <a:ext cx="324000" cy="160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0"/>
          <p:cNvSpPr/>
          <p:nvPr/>
        </p:nvSpPr>
        <p:spPr>
          <a:xfrm>
            <a:off x="4985825" y="2822425"/>
            <a:ext cx="15084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p30"/>
          <p:cNvSpPr/>
          <p:nvPr/>
        </p:nvSpPr>
        <p:spPr>
          <a:xfrm>
            <a:off x="204225" y="954875"/>
            <a:ext cx="6482400" cy="344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  <p:sp>
        <p:nvSpPr>
          <p:cNvPr id="356" name="Google Shape;356;p30"/>
          <p:cNvSpPr/>
          <p:nvPr/>
        </p:nvSpPr>
        <p:spPr>
          <a:xfrm>
            <a:off x="2492900" y="4456925"/>
            <a:ext cx="1897500" cy="31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Paging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1234175"/>
            <a:ext cx="6520799" cy="3533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2" name="Google Shape;362;p31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공통_후기게시판(PUB_010)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②사용자_후기게시글 수정(USR_003_02) 화면으로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해당글의 작성자일 경우에만 버튼이 표시된다.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③댓글 등록 모달창이 나타난다.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 등록한 댓글 포함한 상세조회 화면 출력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363" name="Google Shape;363;p31"/>
          <p:cNvGraphicFramePr/>
          <p:nvPr/>
        </p:nvGraphicFramePr>
        <p:xfrm>
          <a:off x="185020" y="1300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336175"/>
                <a:gridCol w="971400"/>
                <a:gridCol w="2816700"/>
                <a:gridCol w="498350"/>
                <a:gridCol w="677150"/>
                <a:gridCol w="677800"/>
                <a:gridCol w="677150"/>
              </a:tblGrid>
              <a:tr h="2219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남구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2.4.2/ 2.4.2.1/ 2.4.2.2/</a:t>
                      </a:r>
                      <a:r>
                        <a:rPr b="1"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b="1"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2.4.2.3/ 2.4.2.3.1/ 2.4.2.3.2/ 3.5.3</a:t>
                      </a:r>
                      <a:endParaRPr b="1"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t/>
                      </a:r>
                      <a:endParaRPr b="1"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PUB_008_01</a:t>
                      </a: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공통_후기게시판 상세조회_1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4" name="Google Shape;364;p31"/>
          <p:cNvGraphicFramePr/>
          <p:nvPr/>
        </p:nvGraphicFramePr>
        <p:xfrm>
          <a:off x="185020" y="6663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4515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38125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38125">
                <a:tc gridSpan="2" vMerge="1"/>
                <a:tc hMerge="1" vMerge="1"/>
              </a:tr>
              <a:tr h="3075700">
                <a:tc gridSpan="2" vMerge="1"/>
                <a:tc hMerge="1" vMerge="1"/>
              </a:tr>
            </a:tbl>
          </a:graphicData>
        </a:graphic>
      </p:graphicFrame>
      <p:sp>
        <p:nvSpPr>
          <p:cNvPr id="365" name="Google Shape;365;p31"/>
          <p:cNvSpPr/>
          <p:nvPr/>
        </p:nvSpPr>
        <p:spPr>
          <a:xfrm>
            <a:off x="185025" y="4768025"/>
            <a:ext cx="6520800" cy="27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366" name="Google Shape;366;p31"/>
          <p:cNvSpPr txBox="1"/>
          <p:nvPr/>
        </p:nvSpPr>
        <p:spPr>
          <a:xfrm>
            <a:off x="5045305" y="3467827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367" name="Google Shape;367;p31"/>
          <p:cNvSpPr txBox="1"/>
          <p:nvPr/>
        </p:nvSpPr>
        <p:spPr>
          <a:xfrm>
            <a:off x="5635942" y="3467827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368" name="Google Shape;368;p31"/>
          <p:cNvSpPr/>
          <p:nvPr/>
        </p:nvSpPr>
        <p:spPr>
          <a:xfrm>
            <a:off x="5129800" y="3364875"/>
            <a:ext cx="278700" cy="10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1"/>
          <p:cNvSpPr/>
          <p:nvPr/>
        </p:nvSpPr>
        <p:spPr>
          <a:xfrm>
            <a:off x="4123050" y="2177425"/>
            <a:ext cx="432000" cy="10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1"/>
          <p:cNvSpPr txBox="1"/>
          <p:nvPr/>
        </p:nvSpPr>
        <p:spPr>
          <a:xfrm>
            <a:off x="5996544" y="3467814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371" name="Google Shape;371;p31"/>
          <p:cNvSpPr/>
          <p:nvPr/>
        </p:nvSpPr>
        <p:spPr>
          <a:xfrm>
            <a:off x="5676900" y="3364925"/>
            <a:ext cx="278700" cy="10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1"/>
          <p:cNvSpPr/>
          <p:nvPr/>
        </p:nvSpPr>
        <p:spPr>
          <a:xfrm>
            <a:off x="185025" y="954875"/>
            <a:ext cx="6520800" cy="27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  <p:sp>
        <p:nvSpPr>
          <p:cNvPr id="373" name="Google Shape;373;p31"/>
          <p:cNvSpPr/>
          <p:nvPr/>
        </p:nvSpPr>
        <p:spPr>
          <a:xfrm>
            <a:off x="5955600" y="3364925"/>
            <a:ext cx="432000" cy="10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1"/>
          <p:cNvSpPr txBox="1"/>
          <p:nvPr/>
        </p:nvSpPr>
        <p:spPr>
          <a:xfrm>
            <a:off x="3762447" y="2124335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④</a:t>
            </a:r>
            <a:endParaRPr b="1" sz="1200"/>
          </a:p>
        </p:txBody>
      </p:sp>
      <p:sp>
        <p:nvSpPr>
          <p:cNvPr id="375" name="Google Shape;375;p31"/>
          <p:cNvSpPr/>
          <p:nvPr/>
        </p:nvSpPr>
        <p:spPr>
          <a:xfrm>
            <a:off x="4528000" y="2143075"/>
            <a:ext cx="549600" cy="17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1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" sz="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685800" y="2130425"/>
            <a:ext cx="77736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600">
                <a:latin typeface="Malgun Gothic"/>
                <a:ea typeface="Malgun Gothic"/>
                <a:cs typeface="Malgun Gothic"/>
                <a:sym typeface="Malgun Gothic"/>
              </a:rPr>
              <a:t>공통</a:t>
            </a:r>
            <a:endParaRPr sz="4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550" y="2422050"/>
            <a:ext cx="1733550" cy="8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025" y="1234175"/>
            <a:ext cx="6520801" cy="35338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2" name="Google Shape;382;p32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댓글 상세조회 모달창이 나타난다.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댓글 수정된 상세조회 화면 출력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댓글이 삭제된 상세조회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출력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 삭제확인 알림창 출력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해당글의 작성자일 경우에만 버튼이 표시된다.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⑤ 공통_후기게시판(PUB_010) 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게시글이 삭제된 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383" name="Google Shape;383;p32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남구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2.4.2/ 2.4.2.1/ 2.4.2.2/ 2.4.2.3/ 2.4.2.3.1/ 2.4.2.3.2/ 3.5.3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PUB_008_01</a:t>
                      </a: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공통_후기게시판 상세조회_2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4" name="Google Shape;384;p32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077825"/>
                <a:gridCol w="54430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385" name="Google Shape;385;p32"/>
          <p:cNvSpPr/>
          <p:nvPr/>
        </p:nvSpPr>
        <p:spPr>
          <a:xfrm>
            <a:off x="185025" y="4768025"/>
            <a:ext cx="6520800" cy="27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386" name="Google Shape;386;p32"/>
          <p:cNvSpPr/>
          <p:nvPr/>
        </p:nvSpPr>
        <p:spPr>
          <a:xfrm>
            <a:off x="401625" y="4033550"/>
            <a:ext cx="6087600" cy="24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2"/>
          <p:cNvSpPr/>
          <p:nvPr/>
        </p:nvSpPr>
        <p:spPr>
          <a:xfrm>
            <a:off x="5393200" y="3357325"/>
            <a:ext cx="264600" cy="11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8" name="Google Shape;388;p32"/>
          <p:cNvCxnSpPr>
            <a:stCxn id="386" idx="0"/>
          </p:cNvCxnSpPr>
          <p:nvPr/>
        </p:nvCxnSpPr>
        <p:spPr>
          <a:xfrm flipH="1" rot="10800000">
            <a:off x="3445425" y="2350550"/>
            <a:ext cx="33900" cy="168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9" name="Google Shape;389;p32"/>
          <p:cNvSpPr/>
          <p:nvPr/>
        </p:nvSpPr>
        <p:spPr>
          <a:xfrm>
            <a:off x="185025" y="954875"/>
            <a:ext cx="6520800" cy="279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  <p:sp>
        <p:nvSpPr>
          <p:cNvPr id="390" name="Google Shape;390;p32"/>
          <p:cNvSpPr txBox="1"/>
          <p:nvPr/>
        </p:nvSpPr>
        <p:spPr>
          <a:xfrm>
            <a:off x="3421355" y="4296239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391" name="Google Shape;391;p32"/>
          <p:cNvSpPr txBox="1"/>
          <p:nvPr/>
        </p:nvSpPr>
        <p:spPr>
          <a:xfrm>
            <a:off x="3938662" y="231330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392" name="Google Shape;392;p32"/>
          <p:cNvSpPr txBox="1"/>
          <p:nvPr/>
        </p:nvSpPr>
        <p:spPr>
          <a:xfrm>
            <a:off x="4236446" y="2313289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393" name="Google Shape;393;p32"/>
          <p:cNvSpPr txBox="1"/>
          <p:nvPr/>
        </p:nvSpPr>
        <p:spPr>
          <a:xfrm>
            <a:off x="5345197" y="3469535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④</a:t>
            </a:r>
            <a:endParaRPr b="1" sz="1200"/>
          </a:p>
        </p:txBody>
      </p:sp>
      <p:sp>
        <p:nvSpPr>
          <p:cNvPr id="394" name="Google Shape;394;p32"/>
          <p:cNvSpPr txBox="1"/>
          <p:nvPr/>
        </p:nvSpPr>
        <p:spPr>
          <a:xfrm>
            <a:off x="3601347" y="3215885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⑤</a:t>
            </a:r>
            <a:endParaRPr b="1" sz="1200"/>
          </a:p>
        </p:txBody>
      </p:sp>
      <p:sp>
        <p:nvSpPr>
          <p:cNvPr id="395" name="Google Shape;395;p32"/>
          <p:cNvSpPr/>
          <p:nvPr/>
        </p:nvSpPr>
        <p:spPr>
          <a:xfrm>
            <a:off x="4597050" y="2175638"/>
            <a:ext cx="549600" cy="17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b="1" lang="ko" sz="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p32"/>
          <p:cNvSpPr/>
          <p:nvPr/>
        </p:nvSpPr>
        <p:spPr>
          <a:xfrm>
            <a:off x="3986650" y="2184050"/>
            <a:ext cx="264600" cy="9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1025" y="2628400"/>
            <a:ext cx="2152650" cy="9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2"/>
          <p:cNvSpPr/>
          <p:nvPr/>
        </p:nvSpPr>
        <p:spPr>
          <a:xfrm>
            <a:off x="4284450" y="2184050"/>
            <a:ext cx="264600" cy="9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2"/>
          <p:cNvSpPr/>
          <p:nvPr/>
        </p:nvSpPr>
        <p:spPr>
          <a:xfrm>
            <a:off x="4324900" y="3198325"/>
            <a:ext cx="843300" cy="24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0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p32"/>
          <p:cNvSpPr/>
          <p:nvPr/>
        </p:nvSpPr>
        <p:spPr>
          <a:xfrm>
            <a:off x="3961950" y="3193925"/>
            <a:ext cx="322500" cy="24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2"/>
          <p:cNvSpPr txBox="1"/>
          <p:nvPr/>
        </p:nvSpPr>
        <p:spPr>
          <a:xfrm>
            <a:off x="3942892" y="3469535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⑤</a:t>
            </a:r>
            <a:endParaRPr b="1"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6" name="Google Shape;406;p33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</a:t>
                      </a: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일때만 표시된다. 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r>
                        <a:rPr b="1"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b="1"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1)검색입력칸이 빈칸일 경우 “검색어를 입력해주세요”알림창이 뜬다.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2)검색결과가 없을 경우 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⑤</a:t>
                      </a: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(다음페이지에) 출력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545454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545454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200">
                          <a:solidFill>
                            <a:srgbClr val="545454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</a:t>
                      </a:r>
                      <a:r>
                        <a:rPr b="1" lang="ko" sz="1000">
                          <a:solidFill>
                            <a:srgbClr val="545454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예약번호 클릭시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콘도 예약 상세조회(PUB_011_01)화면으로 이동한다.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1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</a:t>
                      </a: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회원일 경우 자신의 콘도예약내역만 출력되고 관리자의 경우 모든 콘도예약내역이 출력된다.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407" name="Google Shape;407;p33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김수경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2.2/2.2.2/3.4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09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콘도예약내역_1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8" name="Google Shape;408;p33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pic>
        <p:nvPicPr>
          <p:cNvPr id="409" name="Google Shape;4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944988"/>
            <a:ext cx="6520851" cy="380116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3"/>
          <p:cNvSpPr/>
          <p:nvPr/>
        </p:nvSpPr>
        <p:spPr>
          <a:xfrm>
            <a:off x="1358050" y="2571750"/>
            <a:ext cx="736200" cy="122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3"/>
          <p:cNvSpPr txBox="1"/>
          <p:nvPr/>
        </p:nvSpPr>
        <p:spPr>
          <a:xfrm>
            <a:off x="1029550" y="2457638"/>
            <a:ext cx="328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45454"/>
                </a:solidFill>
                <a:highlight>
                  <a:srgbClr val="FFFFFF"/>
                </a:highlight>
              </a:rPr>
              <a:t>③</a:t>
            </a:r>
            <a:endParaRPr/>
          </a:p>
        </p:txBody>
      </p:sp>
      <p:sp>
        <p:nvSpPr>
          <p:cNvPr id="412" name="Google Shape;412;p33"/>
          <p:cNvSpPr/>
          <p:nvPr/>
        </p:nvSpPr>
        <p:spPr>
          <a:xfrm>
            <a:off x="3537100" y="1980500"/>
            <a:ext cx="2128500" cy="25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3"/>
          <p:cNvSpPr txBox="1"/>
          <p:nvPr/>
        </p:nvSpPr>
        <p:spPr>
          <a:xfrm>
            <a:off x="3281175" y="1655375"/>
            <a:ext cx="328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14" name="Google Shape;414;p33"/>
          <p:cNvSpPr/>
          <p:nvPr/>
        </p:nvSpPr>
        <p:spPr>
          <a:xfrm>
            <a:off x="1926725" y="4210750"/>
            <a:ext cx="3117600" cy="40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Paging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15" name="Google Shape;415;p33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416" name="Google Shape;416;p33"/>
          <p:cNvSpPr txBox="1"/>
          <p:nvPr/>
        </p:nvSpPr>
        <p:spPr>
          <a:xfrm>
            <a:off x="5863700" y="2898975"/>
            <a:ext cx="2661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endParaRPr/>
          </a:p>
        </p:txBody>
      </p:sp>
      <p:cxnSp>
        <p:nvCxnSpPr>
          <p:cNvPr id="417" name="Google Shape;417;p33"/>
          <p:cNvCxnSpPr/>
          <p:nvPr/>
        </p:nvCxnSpPr>
        <p:spPr>
          <a:xfrm>
            <a:off x="5665600" y="2698088"/>
            <a:ext cx="198000" cy="600"/>
          </a:xfrm>
          <a:prstGeom prst="bentConnector3">
            <a:avLst>
              <a:gd fmla="val 100051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33"/>
          <p:cNvCxnSpPr/>
          <p:nvPr/>
        </p:nvCxnSpPr>
        <p:spPr>
          <a:xfrm>
            <a:off x="5863700" y="2698088"/>
            <a:ext cx="0" cy="981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33"/>
          <p:cNvCxnSpPr/>
          <p:nvPr/>
        </p:nvCxnSpPr>
        <p:spPr>
          <a:xfrm>
            <a:off x="5665600" y="3679688"/>
            <a:ext cx="198000" cy="600"/>
          </a:xfrm>
          <a:prstGeom prst="bentConnector3">
            <a:avLst>
              <a:gd fmla="val 100051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0" name="Google Shape;420;p33"/>
          <p:cNvSpPr txBox="1"/>
          <p:nvPr/>
        </p:nvSpPr>
        <p:spPr>
          <a:xfrm>
            <a:off x="5331600" y="1655375"/>
            <a:ext cx="328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r>
              <a:rPr b="1"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b="1"/>
          </a:p>
        </p:txBody>
      </p:sp>
      <p:sp>
        <p:nvSpPr>
          <p:cNvPr id="421" name="Google Shape;421;p33"/>
          <p:cNvSpPr/>
          <p:nvPr/>
        </p:nvSpPr>
        <p:spPr>
          <a:xfrm>
            <a:off x="5331600" y="1934600"/>
            <a:ext cx="295800" cy="2592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3"/>
          <p:cNvSpPr/>
          <p:nvPr/>
        </p:nvSpPr>
        <p:spPr>
          <a:xfrm>
            <a:off x="355925" y="2026400"/>
            <a:ext cx="1605000" cy="25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p33"/>
          <p:cNvSpPr txBox="1"/>
          <p:nvPr/>
        </p:nvSpPr>
        <p:spPr>
          <a:xfrm>
            <a:off x="763450" y="2269650"/>
            <a:ext cx="435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</a:rPr>
              <a:t>확인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424" name="Google Shape;424;p33"/>
          <p:cNvSpPr/>
          <p:nvPr/>
        </p:nvSpPr>
        <p:spPr>
          <a:xfrm>
            <a:off x="185025" y="954875"/>
            <a:ext cx="6520800" cy="31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9" name="Google Shape;429;p34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pic>
        <p:nvPicPr>
          <p:cNvPr id="430" name="Google Shape;4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996025"/>
            <a:ext cx="6520850" cy="3564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1" name="Google Shape;431;p34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432" name="Google Shape;432;p34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김수경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2.2/2.2.2/3.4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09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콘도예약내역_2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33" name="Google Shape;433;p34"/>
          <p:cNvSpPr/>
          <p:nvPr/>
        </p:nvSpPr>
        <p:spPr>
          <a:xfrm>
            <a:off x="1548000" y="2450050"/>
            <a:ext cx="3937800" cy="1495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4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435" name="Google Shape;435;p34"/>
          <p:cNvSpPr txBox="1"/>
          <p:nvPr/>
        </p:nvSpPr>
        <p:spPr>
          <a:xfrm>
            <a:off x="5792075" y="2800475"/>
            <a:ext cx="2661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4"/>
          <p:cNvSpPr txBox="1"/>
          <p:nvPr/>
        </p:nvSpPr>
        <p:spPr>
          <a:xfrm>
            <a:off x="1220750" y="2186550"/>
            <a:ext cx="389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⑤</a:t>
            </a:r>
            <a:endParaRPr/>
          </a:p>
        </p:txBody>
      </p:sp>
      <p:sp>
        <p:nvSpPr>
          <p:cNvPr id="437" name="Google Shape;437;p34"/>
          <p:cNvSpPr/>
          <p:nvPr/>
        </p:nvSpPr>
        <p:spPr>
          <a:xfrm>
            <a:off x="185025" y="954875"/>
            <a:ext cx="6520800" cy="354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2" name="Google Shape;442;p35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443" name="Google Shape;443;p35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김수경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2.2.1/ 2.2.1.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1/ 2.2.1.2/3.4.1/ 3.4.1.1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09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콘도 예약 상세조회_1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4" name="Google Shape;444;p35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445" name="Google Shape;445;p35"/>
          <p:cNvSpPr txBox="1"/>
          <p:nvPr/>
        </p:nvSpPr>
        <p:spPr>
          <a:xfrm>
            <a:off x="3956350" y="2209800"/>
            <a:ext cx="3507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5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447" name="Google Shape;447;p35"/>
          <p:cNvSpPr/>
          <p:nvPr/>
        </p:nvSpPr>
        <p:spPr>
          <a:xfrm>
            <a:off x="185025" y="954875"/>
            <a:ext cx="6520800" cy="332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  <p:pic>
        <p:nvPicPr>
          <p:cNvPr id="448" name="Google Shape;4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1287575"/>
            <a:ext cx="6473100" cy="338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3" name="Google Shape;453;p36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454" name="Google Shape;454;p36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콘도예약내역(PUB_011)로 이동한다</a:t>
                      </a:r>
                      <a:endParaRPr sz="1000"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</a:t>
                      </a:r>
                      <a:r>
                        <a:rPr lang="ko" sz="1000"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-취소기간이 아닐경우 </a:t>
                      </a:r>
                      <a:r>
                        <a:rPr lang="ko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“취소시간이 아니므로 취소가 불가능”알림창이 뜬다.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-취소기간일 경우 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“정말 예약을 취소하시겠습니까? 알림창이 뜬다.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</a:t>
                      </a: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[관리자화면에만 출력]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“이용확인 하시겠습니까? “ 알림창이뜬다.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</a:t>
                      </a: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상태가 이용으로 바뀌면서</a:t>
                      </a:r>
                      <a:r>
                        <a:rPr b="1"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알림창이 닫히고 이용확인(</a:t>
                      </a:r>
                      <a:r>
                        <a:rPr b="1" lang="ko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</a:t>
                      </a: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,예약취소버튼(</a:t>
                      </a:r>
                      <a:r>
                        <a:rPr b="1" lang="ko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 없어진다. 회원쪽화면에 후기등록버튼(</a:t>
                      </a:r>
                      <a:r>
                        <a:rPr b="1"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⑤)</a:t>
                      </a: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 생긴다.</a:t>
                      </a:r>
                      <a:endParaRPr sz="1000">
                        <a:solidFill>
                          <a:srgbClr val="545454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⑤</a:t>
                      </a: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[회원쪽화면에서 상태가 이용인 게시물만출력]</a:t>
                      </a:r>
                      <a:r>
                        <a:rPr lang="ko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후기게시판 등록(USR_003)화면으로 이동한다.(후기등록한 예약은 버튼이없어진다.)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545454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⑥</a:t>
                      </a: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상태가 취소로 바뀌고 ”취소가 완료되었습니다.” 알림창이 뜬다.예약취소버튼</a:t>
                      </a: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b="1" lang="ko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과</a:t>
                      </a:r>
                      <a:endParaRPr sz="1000">
                        <a:solidFill>
                          <a:srgbClr val="545454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관리자쪽화면의 이용확인(</a:t>
                      </a:r>
                      <a:r>
                        <a:rPr b="1" lang="ko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</a:t>
                      </a: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버튼이 없어진다.</a:t>
                      </a:r>
                      <a:endParaRPr sz="1000">
                        <a:solidFill>
                          <a:srgbClr val="545454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455" name="Google Shape;455;p36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김수경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2.2.1/ 2.2.1.1/ 2.2.1.2/3.4.1/ 3.4.1.1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09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콘도 예약 상세조회_2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56" name="Google Shape;456;p36"/>
          <p:cNvSpPr txBox="1"/>
          <p:nvPr/>
        </p:nvSpPr>
        <p:spPr>
          <a:xfrm>
            <a:off x="4631700" y="3475325"/>
            <a:ext cx="2580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45454"/>
                </a:solidFill>
                <a:highlight>
                  <a:srgbClr val="FFFFFF"/>
                </a:highlight>
              </a:rPr>
              <a:t>①</a:t>
            </a:r>
            <a:endParaRPr/>
          </a:p>
        </p:txBody>
      </p:sp>
      <p:sp>
        <p:nvSpPr>
          <p:cNvPr id="457" name="Google Shape;457;p36"/>
          <p:cNvSpPr txBox="1"/>
          <p:nvPr/>
        </p:nvSpPr>
        <p:spPr>
          <a:xfrm>
            <a:off x="4766200" y="1811288"/>
            <a:ext cx="395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45454"/>
                </a:solidFill>
                <a:highlight>
                  <a:srgbClr val="FFFFFF"/>
                </a:highlight>
              </a:rPr>
              <a:t>②</a:t>
            </a:r>
            <a:endParaRPr/>
          </a:p>
        </p:txBody>
      </p:sp>
      <p:pic>
        <p:nvPicPr>
          <p:cNvPr id="458" name="Google Shape;4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50" y="950964"/>
            <a:ext cx="6520799" cy="37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6"/>
          <p:cNvSpPr txBox="1"/>
          <p:nvPr/>
        </p:nvSpPr>
        <p:spPr>
          <a:xfrm>
            <a:off x="4027925" y="3426625"/>
            <a:ext cx="3360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45454"/>
                </a:solidFill>
                <a:highlight>
                  <a:srgbClr val="FFFFFF"/>
                </a:highlight>
              </a:rPr>
              <a:t>③</a:t>
            </a:r>
            <a:endParaRPr/>
          </a:p>
        </p:txBody>
      </p:sp>
      <p:sp>
        <p:nvSpPr>
          <p:cNvPr id="460" name="Google Shape;460;p36"/>
          <p:cNvSpPr/>
          <p:nvPr/>
        </p:nvSpPr>
        <p:spPr>
          <a:xfrm>
            <a:off x="185025" y="4768025"/>
            <a:ext cx="6520800" cy="27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461" name="Google Shape;461;p36"/>
          <p:cNvSpPr txBox="1"/>
          <p:nvPr/>
        </p:nvSpPr>
        <p:spPr>
          <a:xfrm>
            <a:off x="3364750" y="3426624"/>
            <a:ext cx="395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45454"/>
                </a:solidFill>
                <a:highlight>
                  <a:srgbClr val="FFFFFF"/>
                </a:highlight>
              </a:rPr>
              <a:t>②</a:t>
            </a:r>
            <a:endParaRPr/>
          </a:p>
        </p:txBody>
      </p:sp>
      <p:sp>
        <p:nvSpPr>
          <p:cNvPr id="462" name="Google Shape;462;p36"/>
          <p:cNvSpPr txBox="1"/>
          <p:nvPr/>
        </p:nvSpPr>
        <p:spPr>
          <a:xfrm>
            <a:off x="2786388" y="3454925"/>
            <a:ext cx="395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45454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/>
          </a:p>
        </p:txBody>
      </p:sp>
      <p:sp>
        <p:nvSpPr>
          <p:cNvPr id="463" name="Google Shape;463;p36"/>
          <p:cNvSpPr/>
          <p:nvPr/>
        </p:nvSpPr>
        <p:spPr>
          <a:xfrm>
            <a:off x="302100" y="3580250"/>
            <a:ext cx="10344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4" name="Google Shape;464;p36"/>
          <p:cNvSpPr/>
          <p:nvPr/>
        </p:nvSpPr>
        <p:spPr>
          <a:xfrm>
            <a:off x="4766200" y="2880725"/>
            <a:ext cx="16050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5" name="Google Shape;465;p36"/>
          <p:cNvSpPr/>
          <p:nvPr/>
        </p:nvSpPr>
        <p:spPr>
          <a:xfrm>
            <a:off x="4780500" y="1941500"/>
            <a:ext cx="7629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p36"/>
          <p:cNvSpPr/>
          <p:nvPr/>
        </p:nvSpPr>
        <p:spPr>
          <a:xfrm>
            <a:off x="185025" y="954875"/>
            <a:ext cx="6520800" cy="318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  <p:sp>
        <p:nvSpPr>
          <p:cNvPr id="467" name="Google Shape;467;p36"/>
          <p:cNvSpPr/>
          <p:nvPr/>
        </p:nvSpPr>
        <p:spPr>
          <a:xfrm>
            <a:off x="323650" y="4401625"/>
            <a:ext cx="10344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p36"/>
          <p:cNvSpPr/>
          <p:nvPr/>
        </p:nvSpPr>
        <p:spPr>
          <a:xfrm>
            <a:off x="1437500" y="4432800"/>
            <a:ext cx="7116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p36"/>
          <p:cNvSpPr txBox="1"/>
          <p:nvPr/>
        </p:nvSpPr>
        <p:spPr>
          <a:xfrm>
            <a:off x="2149100" y="4135775"/>
            <a:ext cx="395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endParaRPr/>
          </a:p>
        </p:txBody>
      </p:sp>
      <p:sp>
        <p:nvSpPr>
          <p:cNvPr id="470" name="Google Shape;470;p36"/>
          <p:cNvSpPr/>
          <p:nvPr/>
        </p:nvSpPr>
        <p:spPr>
          <a:xfrm>
            <a:off x="2919025" y="3688025"/>
            <a:ext cx="583200" cy="31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6"/>
          <p:cNvSpPr/>
          <p:nvPr/>
        </p:nvSpPr>
        <p:spPr>
          <a:xfrm>
            <a:off x="3538375" y="3688025"/>
            <a:ext cx="583200" cy="31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6"/>
          <p:cNvSpPr/>
          <p:nvPr/>
        </p:nvSpPr>
        <p:spPr>
          <a:xfrm>
            <a:off x="4157725" y="3688025"/>
            <a:ext cx="583200" cy="31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6"/>
          <p:cNvSpPr/>
          <p:nvPr/>
        </p:nvSpPr>
        <p:spPr>
          <a:xfrm>
            <a:off x="4794975" y="3688025"/>
            <a:ext cx="583200" cy="31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6"/>
          <p:cNvSpPr txBox="1"/>
          <p:nvPr/>
        </p:nvSpPr>
        <p:spPr>
          <a:xfrm>
            <a:off x="5084775" y="3370850"/>
            <a:ext cx="293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45454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⑤</a:t>
            </a:r>
            <a:endParaRPr/>
          </a:p>
        </p:txBody>
      </p:sp>
      <p:sp>
        <p:nvSpPr>
          <p:cNvPr id="475" name="Google Shape;475;p36"/>
          <p:cNvSpPr txBox="1"/>
          <p:nvPr/>
        </p:nvSpPr>
        <p:spPr>
          <a:xfrm>
            <a:off x="5543525" y="1751350"/>
            <a:ext cx="4419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545454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⑥</a:t>
            </a:r>
            <a:endParaRPr/>
          </a:p>
        </p:txBody>
      </p:sp>
      <p:sp>
        <p:nvSpPr>
          <p:cNvPr id="476" name="Google Shape;476;p36"/>
          <p:cNvSpPr/>
          <p:nvPr/>
        </p:nvSpPr>
        <p:spPr>
          <a:xfrm>
            <a:off x="2228550" y="4432800"/>
            <a:ext cx="5832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7" name="Google Shape;4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8926" y="2013751"/>
            <a:ext cx="3222000" cy="1125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7325" y="2353550"/>
            <a:ext cx="1885751" cy="892262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6"/>
          <p:cNvSpPr/>
          <p:nvPr/>
        </p:nvSpPr>
        <p:spPr>
          <a:xfrm>
            <a:off x="4740925" y="2881100"/>
            <a:ext cx="16467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25" y="954900"/>
            <a:ext cx="6425401" cy="40222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5" name="Google Shape;485;p37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공통_이용권 구매 상세조회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(PUB_010_01)화면으로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②검색할 아이디, 구매자명을 입력하면 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 결과가 리스트로 출력.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검색어를 입력하지 않을시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“검색어를 입력해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주세요”라는 알림이 출력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로그인시 카테고리, 텍스트창, 검색버튼, 페이징 없어짐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486" name="Google Shape;486;p37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남구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2.5/</a:t>
                      </a: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2.5.1/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3.7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_01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공통_이용권 구매목록(판매관리)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7" name="Google Shape;487;p37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488" name="Google Shape;488;p37"/>
          <p:cNvSpPr/>
          <p:nvPr/>
        </p:nvSpPr>
        <p:spPr>
          <a:xfrm>
            <a:off x="185025" y="4768025"/>
            <a:ext cx="65208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489" name="Google Shape;489;p37"/>
          <p:cNvSpPr txBox="1"/>
          <p:nvPr/>
        </p:nvSpPr>
        <p:spPr>
          <a:xfrm>
            <a:off x="1358055" y="2695802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490" name="Google Shape;490;p37"/>
          <p:cNvSpPr/>
          <p:nvPr/>
        </p:nvSpPr>
        <p:spPr>
          <a:xfrm>
            <a:off x="1741442" y="2739342"/>
            <a:ext cx="8271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7"/>
          <p:cNvSpPr txBox="1"/>
          <p:nvPr/>
        </p:nvSpPr>
        <p:spPr>
          <a:xfrm>
            <a:off x="5476872" y="219986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492" name="Google Shape;492;p37"/>
          <p:cNvSpPr/>
          <p:nvPr/>
        </p:nvSpPr>
        <p:spPr>
          <a:xfrm>
            <a:off x="5059925" y="2154375"/>
            <a:ext cx="360600" cy="25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7"/>
          <p:cNvSpPr/>
          <p:nvPr/>
        </p:nvSpPr>
        <p:spPr>
          <a:xfrm>
            <a:off x="4414149" y="2994450"/>
            <a:ext cx="1096200" cy="38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Paging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94" name="Google Shape;494;p37"/>
          <p:cNvSpPr/>
          <p:nvPr/>
        </p:nvSpPr>
        <p:spPr>
          <a:xfrm>
            <a:off x="327650" y="2057950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5" name="Google Shape;495;p37"/>
          <p:cNvSpPr/>
          <p:nvPr/>
        </p:nvSpPr>
        <p:spPr>
          <a:xfrm>
            <a:off x="185025" y="954875"/>
            <a:ext cx="6520800" cy="34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  <p:cxnSp>
        <p:nvCxnSpPr>
          <p:cNvPr id="496" name="Google Shape;496;p37"/>
          <p:cNvCxnSpPr/>
          <p:nvPr/>
        </p:nvCxnSpPr>
        <p:spPr>
          <a:xfrm flipH="1">
            <a:off x="1299000" y="2357750"/>
            <a:ext cx="2034900" cy="615600"/>
          </a:xfrm>
          <a:prstGeom prst="bentConnector3">
            <a:avLst>
              <a:gd fmla="val 93357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75" y="954899"/>
            <a:ext cx="6520851" cy="38415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02" name="Google Shape;502;p38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공통_이용권 구매내역(PUB_010)화면으로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구매 취소 확인 알림창이 출력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공통_이용권구매내역(PUB_010) 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구매취소된 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구매취소 버튼 사라짐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 이용확인 확인창 출력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⑤ 상태가 이용으로 전환되며 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이용확인 알림창 출력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후기등록 버튼 생성되며 이용확인 버튼, 구매취소 버튼은 사라진다.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⑥ 사용자_후기게시글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등록(USR_003) 화면으로 이동 후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후기등록이 완료되면 버튼이 사라진다.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503" name="Google Shape;503;p38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남구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2.5.2/2.5.2.1/3.7.1/ 3.7.1.1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PUB_010_01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공통_이용권 구매(판매) 상세조회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4" name="Google Shape;504;p38"/>
          <p:cNvGraphicFramePr/>
          <p:nvPr/>
        </p:nvGraphicFramePr>
        <p:xfrm>
          <a:off x="18507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00"/>
                <a:gridCol w="5347800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505" name="Google Shape;505;p38"/>
          <p:cNvSpPr/>
          <p:nvPr/>
        </p:nvSpPr>
        <p:spPr>
          <a:xfrm>
            <a:off x="185025" y="4791050"/>
            <a:ext cx="6520800" cy="237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506" name="Google Shape;506;p38"/>
          <p:cNvSpPr txBox="1"/>
          <p:nvPr/>
        </p:nvSpPr>
        <p:spPr>
          <a:xfrm>
            <a:off x="3120330" y="4299034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507" name="Google Shape;507;p38"/>
          <p:cNvSpPr txBox="1"/>
          <p:nvPr/>
        </p:nvSpPr>
        <p:spPr>
          <a:xfrm>
            <a:off x="3649696" y="429435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508" name="Google Shape;508;p38"/>
          <p:cNvSpPr/>
          <p:nvPr/>
        </p:nvSpPr>
        <p:spPr>
          <a:xfrm>
            <a:off x="4259719" y="4513532"/>
            <a:ext cx="548400" cy="23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9" name="Google Shape;509;p38"/>
          <p:cNvCxnSpPr>
            <a:stCxn id="510" idx="0"/>
            <a:endCxn id="511" idx="2"/>
          </p:cNvCxnSpPr>
          <p:nvPr/>
        </p:nvCxnSpPr>
        <p:spPr>
          <a:xfrm flipH="1" rot="10800000">
            <a:off x="3913701" y="3048500"/>
            <a:ext cx="291600" cy="1455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" name="Google Shape;512;p38"/>
          <p:cNvSpPr/>
          <p:nvPr/>
        </p:nvSpPr>
        <p:spPr>
          <a:xfrm>
            <a:off x="185025" y="954875"/>
            <a:ext cx="6520800" cy="345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  <p:sp>
        <p:nvSpPr>
          <p:cNvPr id="510" name="Google Shape;510;p38"/>
          <p:cNvSpPr/>
          <p:nvPr/>
        </p:nvSpPr>
        <p:spPr>
          <a:xfrm>
            <a:off x="3639501" y="4503800"/>
            <a:ext cx="548400" cy="23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8"/>
          <p:cNvSpPr/>
          <p:nvPr/>
        </p:nvSpPr>
        <p:spPr>
          <a:xfrm>
            <a:off x="3019276" y="4503800"/>
            <a:ext cx="548400" cy="23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8"/>
          <p:cNvSpPr/>
          <p:nvPr/>
        </p:nvSpPr>
        <p:spPr>
          <a:xfrm>
            <a:off x="4899354" y="4513532"/>
            <a:ext cx="548400" cy="23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8"/>
          <p:cNvSpPr txBox="1"/>
          <p:nvPr/>
        </p:nvSpPr>
        <p:spPr>
          <a:xfrm>
            <a:off x="4727096" y="2579075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516" name="Google Shape;516;p38"/>
          <p:cNvSpPr txBox="1"/>
          <p:nvPr/>
        </p:nvSpPr>
        <p:spPr>
          <a:xfrm>
            <a:off x="4259729" y="4306532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④</a:t>
            </a:r>
            <a:endParaRPr b="1" sz="1200"/>
          </a:p>
        </p:txBody>
      </p:sp>
      <p:cxnSp>
        <p:nvCxnSpPr>
          <p:cNvPr id="517" name="Google Shape;517;p38"/>
          <p:cNvCxnSpPr>
            <a:stCxn id="508" idx="0"/>
          </p:cNvCxnSpPr>
          <p:nvPr/>
        </p:nvCxnSpPr>
        <p:spPr>
          <a:xfrm flipH="1" rot="10800000">
            <a:off x="4533919" y="3918032"/>
            <a:ext cx="433500" cy="595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8" name="Google Shape;518;p38"/>
          <p:cNvSpPr txBox="1"/>
          <p:nvPr/>
        </p:nvSpPr>
        <p:spPr>
          <a:xfrm>
            <a:off x="4722467" y="344441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⑤</a:t>
            </a:r>
            <a:endParaRPr b="1" sz="1200"/>
          </a:p>
        </p:txBody>
      </p:sp>
      <p:sp>
        <p:nvSpPr>
          <p:cNvPr id="519" name="Google Shape;519;p38"/>
          <p:cNvSpPr/>
          <p:nvPr/>
        </p:nvSpPr>
        <p:spPr>
          <a:xfrm>
            <a:off x="4815025" y="2864375"/>
            <a:ext cx="632700" cy="17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8"/>
          <p:cNvSpPr/>
          <p:nvPr/>
        </p:nvSpPr>
        <p:spPr>
          <a:xfrm>
            <a:off x="4815025" y="3703050"/>
            <a:ext cx="6327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8"/>
          <p:cNvSpPr txBox="1"/>
          <p:nvPr/>
        </p:nvSpPr>
        <p:spPr>
          <a:xfrm>
            <a:off x="4922034" y="4306535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⑥</a:t>
            </a:r>
            <a:endParaRPr b="1" sz="1200"/>
          </a:p>
        </p:txBody>
      </p:sp>
      <p:sp>
        <p:nvSpPr>
          <p:cNvPr id="511" name="Google Shape;511;p38"/>
          <p:cNvSpPr/>
          <p:nvPr/>
        </p:nvSpPr>
        <p:spPr>
          <a:xfrm>
            <a:off x="3639500" y="2839375"/>
            <a:ext cx="11316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p38"/>
          <p:cNvSpPr/>
          <p:nvPr/>
        </p:nvSpPr>
        <p:spPr>
          <a:xfrm>
            <a:off x="3639500" y="3703050"/>
            <a:ext cx="11316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88" y="76200"/>
            <a:ext cx="8842783" cy="499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" y="95250"/>
            <a:ext cx="87630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3" name="Google Shape;533;p40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534" name="Google Shape;534;p40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535" name="Google Shape;535;p40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김수경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20-01-09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2.1/ 2.1.1/ 3.2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PUB_011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1:1 문의내역_2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36" name="Google Shape;536;p40"/>
          <p:cNvSpPr txBox="1"/>
          <p:nvPr/>
        </p:nvSpPr>
        <p:spPr>
          <a:xfrm>
            <a:off x="2548600" y="2231250"/>
            <a:ext cx="3138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0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pic>
        <p:nvPicPr>
          <p:cNvPr id="538" name="Google Shape;5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954900"/>
            <a:ext cx="6520851" cy="3612399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0"/>
          <p:cNvSpPr/>
          <p:nvPr/>
        </p:nvSpPr>
        <p:spPr>
          <a:xfrm>
            <a:off x="1465350" y="2072200"/>
            <a:ext cx="3996300" cy="1212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0"/>
          <p:cNvSpPr txBox="1"/>
          <p:nvPr/>
        </p:nvSpPr>
        <p:spPr>
          <a:xfrm>
            <a:off x="1104744" y="2467189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541" name="Google Shape;541;p40"/>
          <p:cNvSpPr/>
          <p:nvPr/>
        </p:nvSpPr>
        <p:spPr>
          <a:xfrm>
            <a:off x="203100" y="954902"/>
            <a:ext cx="6520800" cy="340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6" name="Google Shape;546;p41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547" name="Google Shape;547;p41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1:1문의내역(PUB_014)화면으로 이동한다.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</a:t>
                      </a:r>
                      <a:endParaRPr sz="1000"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-회원쪽화면에만 출력된다.</a:t>
                      </a:r>
                      <a:endParaRPr sz="1000"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-1:1문의내역수정화면(USR_001_01)으로 이동한다.</a:t>
                      </a:r>
                      <a:endParaRPr sz="1000"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삭제확인 알림창을 띄운다.</a:t>
                      </a:r>
                      <a:endParaRPr sz="1000"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 </a:t>
                      </a:r>
                      <a:r>
                        <a:rPr lang="ko" sz="1000"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게시물을 삭제하고 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1:1문의내역(PUB_014)화면으로 이동한다.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548" name="Google Shape;548;p41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330275"/>
                <a:gridCol w="918450"/>
                <a:gridCol w="2875550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김수경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20-01-09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2.1.2/2.1.2.1/ 2.1.2.2</a:t>
                      </a:r>
                      <a:endParaRPr b="1" sz="9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3.2.1/ 3.2.1.2</a:t>
                      </a:r>
                      <a:endParaRPr sz="600"/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PUB_011_01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1:1 문의내역 상세조회_1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49" name="Google Shape;549;p41"/>
          <p:cNvSpPr txBox="1"/>
          <p:nvPr/>
        </p:nvSpPr>
        <p:spPr>
          <a:xfrm>
            <a:off x="2548600" y="2231250"/>
            <a:ext cx="3138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1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pic>
        <p:nvPicPr>
          <p:cNvPr id="551" name="Google Shape;5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00" y="954901"/>
            <a:ext cx="6502775" cy="37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41"/>
          <p:cNvSpPr/>
          <p:nvPr/>
        </p:nvSpPr>
        <p:spPr>
          <a:xfrm>
            <a:off x="203100" y="954902"/>
            <a:ext cx="6520800" cy="340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  <p:sp>
        <p:nvSpPr>
          <p:cNvPr id="553" name="Google Shape;553;p41"/>
          <p:cNvSpPr txBox="1"/>
          <p:nvPr/>
        </p:nvSpPr>
        <p:spPr>
          <a:xfrm>
            <a:off x="3421350" y="3744075"/>
            <a:ext cx="4101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45454"/>
                </a:solidFill>
                <a:highlight>
                  <a:srgbClr val="FFFFFF"/>
                </a:highlight>
              </a:rPr>
              <a:t>①</a:t>
            </a:r>
            <a:endParaRPr/>
          </a:p>
        </p:txBody>
      </p:sp>
      <p:sp>
        <p:nvSpPr>
          <p:cNvPr id="554" name="Google Shape;554;p41"/>
          <p:cNvSpPr txBox="1"/>
          <p:nvPr/>
        </p:nvSpPr>
        <p:spPr>
          <a:xfrm>
            <a:off x="4108475" y="3744075"/>
            <a:ext cx="257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45454"/>
                </a:solidFill>
                <a:highlight>
                  <a:srgbClr val="FFFFFF"/>
                </a:highlight>
              </a:rPr>
              <a:t>②</a:t>
            </a:r>
            <a:endParaRPr/>
          </a:p>
        </p:txBody>
      </p:sp>
      <p:sp>
        <p:nvSpPr>
          <p:cNvPr id="555" name="Google Shape;555;p41"/>
          <p:cNvSpPr txBox="1"/>
          <p:nvPr/>
        </p:nvSpPr>
        <p:spPr>
          <a:xfrm>
            <a:off x="4697100" y="3716175"/>
            <a:ext cx="328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45454"/>
                </a:solidFill>
                <a:highlight>
                  <a:srgbClr val="FFFFFF"/>
                </a:highlight>
              </a:rPr>
              <a:t>③</a:t>
            </a:r>
            <a:endParaRPr/>
          </a:p>
        </p:txBody>
      </p:sp>
      <p:sp>
        <p:nvSpPr>
          <p:cNvPr id="556" name="Google Shape;556;p41"/>
          <p:cNvSpPr txBox="1"/>
          <p:nvPr/>
        </p:nvSpPr>
        <p:spPr>
          <a:xfrm>
            <a:off x="5494100" y="1862287"/>
            <a:ext cx="3534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endParaRPr/>
          </a:p>
        </p:txBody>
      </p:sp>
      <p:sp>
        <p:nvSpPr>
          <p:cNvPr id="557" name="Google Shape;557;p41"/>
          <p:cNvSpPr/>
          <p:nvPr/>
        </p:nvSpPr>
        <p:spPr>
          <a:xfrm>
            <a:off x="4752725" y="1989675"/>
            <a:ext cx="741300" cy="24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8" name="Google Shape;558;p41"/>
          <p:cNvSpPr/>
          <p:nvPr/>
        </p:nvSpPr>
        <p:spPr>
          <a:xfrm>
            <a:off x="5723475" y="1938675"/>
            <a:ext cx="502200" cy="29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1"/>
          <p:cNvSpPr/>
          <p:nvPr/>
        </p:nvSpPr>
        <p:spPr>
          <a:xfrm>
            <a:off x="3690575" y="4002300"/>
            <a:ext cx="502200" cy="29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1"/>
          <p:cNvSpPr/>
          <p:nvPr/>
        </p:nvSpPr>
        <p:spPr>
          <a:xfrm>
            <a:off x="4250525" y="4002300"/>
            <a:ext cx="502200" cy="29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1"/>
          <p:cNvSpPr/>
          <p:nvPr/>
        </p:nvSpPr>
        <p:spPr>
          <a:xfrm>
            <a:off x="4901825" y="4002300"/>
            <a:ext cx="502200" cy="29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25" y="969875"/>
            <a:ext cx="6437351" cy="40721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8" name="Google Shape;68;p15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2803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08925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공통_메인화면 (PUB_000)으로 이동한다. </a:t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리조트 안내페이지(PUB_016)로 이동한다.</a:t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공통_공지사항화면 (PUB_005)으로 </a:t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이동한다.</a:t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 콘도/이용권 메뉴를 클릭하면 각각 하위메뉴가 나타나고, 각 메뉴를 클릭하면</a:t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“로그인 후 이용해주세요” 알림창이 뜨고 공통_로그인화면(PUB_001)으로 이동한다.</a:t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⑤ 공통_이벤트게시판 화면(PUB_00</a:t>
                      </a: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</a:t>
                      </a: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)으로 이동한다.</a:t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⑥ 1:1 문의 메뉴는 클릭하면 1:1문의하기와 1:1문의내역 하위메뉴가 나타나고, 각 메뉴를 클릭하면 </a:t>
                      </a: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“로그인 후 이용해주세요” 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알림창이 뜨고 공통_로그인화면(PUB_001)으로 이동한다.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⑦ 인재채용 메뉴를 누르면 모집공고와 지원내역조회 하위메뉴가 나타나며, 모집공고를 클릭하면 공통_모집공고 게시판 화면(PUB_003)으로 이동하고, 지원내역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조회를 클릭하면, 공통_지원내역조회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(PUB_004)로 이동한다.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⑧ 공통_로그인 화면(PUB_001)으로 이동한다.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⑨ 공통_회원가입 화면(PUB_002)으로 이동한다.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⑩ 알림창이 닫힌다.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08925">
                <a:tc gridSpan="2" vMerge="1"/>
                <a:tc hMerge="1" vMerge="1"/>
              </a:tr>
              <a:tr h="332170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69" name="Google Shape;69;p15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/ 1.1 / 1.2 / 1.3 / 1.4</a:t>
                      </a:r>
                      <a:endParaRPr b="1"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 1.5/ 1.6 / 1.7 / 1.8</a:t>
                      </a:r>
                      <a:endParaRPr b="1" sz="7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00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공통_메인화면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20-01-31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" name="Google Shape;70;p15"/>
          <p:cNvGraphicFramePr/>
          <p:nvPr/>
        </p:nvGraphicFramePr>
        <p:xfrm>
          <a:off x="2073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69025"/>
                <a:gridCol w="53295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71" name="Google Shape;71;p15"/>
          <p:cNvSpPr/>
          <p:nvPr/>
        </p:nvSpPr>
        <p:spPr>
          <a:xfrm>
            <a:off x="207325" y="991050"/>
            <a:ext cx="513900" cy="33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268072" y="132092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73" name="Google Shape;73;p15"/>
          <p:cNvSpPr/>
          <p:nvPr/>
        </p:nvSpPr>
        <p:spPr>
          <a:xfrm>
            <a:off x="749300" y="1045100"/>
            <a:ext cx="513900" cy="169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1285975" y="1045100"/>
            <a:ext cx="405600" cy="18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1709060" y="1029209"/>
            <a:ext cx="1003800" cy="458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2736124" y="1034500"/>
            <a:ext cx="583500" cy="15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3357725" y="1029203"/>
            <a:ext cx="969300" cy="46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220825" y="969875"/>
            <a:ext cx="6437400" cy="64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Header</a:t>
            </a:r>
            <a:endParaRPr b="1" sz="24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4459950" y="1039850"/>
            <a:ext cx="477000" cy="46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825947" y="120021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81" name="Google Shape;81;p15"/>
          <p:cNvSpPr txBox="1"/>
          <p:nvPr/>
        </p:nvSpPr>
        <p:spPr>
          <a:xfrm>
            <a:off x="1291272" y="120021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82" name="Google Shape;82;p15"/>
          <p:cNvSpPr txBox="1"/>
          <p:nvPr/>
        </p:nvSpPr>
        <p:spPr>
          <a:xfrm>
            <a:off x="1991597" y="150876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④</a:t>
            </a:r>
            <a:endParaRPr b="1" sz="1200"/>
          </a:p>
        </p:txBody>
      </p:sp>
      <p:sp>
        <p:nvSpPr>
          <p:cNvPr id="83" name="Google Shape;83;p15"/>
          <p:cNvSpPr txBox="1"/>
          <p:nvPr/>
        </p:nvSpPr>
        <p:spPr>
          <a:xfrm>
            <a:off x="2847572" y="120021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⑤</a:t>
            </a:r>
            <a:endParaRPr b="1" sz="1200"/>
          </a:p>
        </p:txBody>
      </p:sp>
      <p:sp>
        <p:nvSpPr>
          <p:cNvPr id="84" name="Google Shape;84;p15"/>
          <p:cNvSpPr txBox="1"/>
          <p:nvPr/>
        </p:nvSpPr>
        <p:spPr>
          <a:xfrm>
            <a:off x="3662072" y="150876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⑥</a:t>
            </a:r>
            <a:endParaRPr b="1" sz="1200"/>
          </a:p>
        </p:txBody>
      </p:sp>
      <p:sp>
        <p:nvSpPr>
          <p:cNvPr id="85" name="Google Shape;85;p15"/>
          <p:cNvSpPr txBox="1"/>
          <p:nvPr/>
        </p:nvSpPr>
        <p:spPr>
          <a:xfrm>
            <a:off x="4518147" y="150876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⑦</a:t>
            </a:r>
            <a:endParaRPr b="1" sz="1200"/>
          </a:p>
        </p:txBody>
      </p:sp>
      <p:sp>
        <p:nvSpPr>
          <p:cNvPr id="86" name="Google Shape;86;p15"/>
          <p:cNvSpPr txBox="1"/>
          <p:nvPr/>
        </p:nvSpPr>
        <p:spPr>
          <a:xfrm>
            <a:off x="5753897" y="1196245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</a:rPr>
              <a:t>⑧</a:t>
            </a:r>
            <a:endParaRPr b="1" sz="1200"/>
          </a:p>
        </p:txBody>
      </p:sp>
      <p:sp>
        <p:nvSpPr>
          <p:cNvPr id="87" name="Google Shape;87;p15"/>
          <p:cNvSpPr txBox="1"/>
          <p:nvPr/>
        </p:nvSpPr>
        <p:spPr>
          <a:xfrm>
            <a:off x="6188722" y="1196245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</a:rPr>
              <a:t>⑨</a:t>
            </a:r>
            <a:endParaRPr b="1" sz="1200"/>
          </a:p>
        </p:txBody>
      </p:sp>
      <p:sp>
        <p:nvSpPr>
          <p:cNvPr id="88" name="Google Shape;88;p15"/>
          <p:cNvSpPr/>
          <p:nvPr/>
        </p:nvSpPr>
        <p:spPr>
          <a:xfrm>
            <a:off x="207325" y="4583546"/>
            <a:ext cx="6450900" cy="46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Footer</a:t>
            </a:r>
            <a:endParaRPr b="1" sz="24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5753900" y="1039797"/>
            <a:ext cx="360600" cy="16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6176475" y="1039850"/>
            <a:ext cx="323100" cy="16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6562" y="1955663"/>
            <a:ext cx="1607113" cy="75908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/>
          <p:nvPr/>
        </p:nvSpPr>
        <p:spPr>
          <a:xfrm>
            <a:off x="2857500" y="2374100"/>
            <a:ext cx="1660500" cy="38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2505975" y="2391825"/>
            <a:ext cx="2667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⑩</a:t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5033450" y="1012550"/>
            <a:ext cx="513900" cy="185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6" name="Google Shape;566;p42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567" name="Google Shape;567;p42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관리자화면에만 출력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endParaRPr b="1" sz="1000"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-답변입력폼이 빈칸일 경우 답변을 입력하세요 알림창이 뜬다.</a:t>
                      </a:r>
                      <a:r>
                        <a:rPr lang="ko" sz="1000"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000"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-답변등록 확인 알림창이 뜬다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</a:t>
                      </a:r>
                      <a:r>
                        <a:rPr lang="ko" sz="1000"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알림창이 닫히고 답변이 등록되면서 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①은</a:t>
                      </a:r>
                      <a:endParaRPr sz="1000"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④(다음페이지)로 전환된다.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568" name="Google Shape;568;p42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김수경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20-01-09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2.1.2/2.1.2.1/ 2.1.2.2</a:t>
                      </a:r>
                      <a:endParaRPr b="1" sz="9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3.2.1/ 3.2.1.2</a:t>
                      </a:r>
                      <a:endParaRPr b="1" sz="9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PUB_011_01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1:1 문의내역 상세조회_2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69" name="Google Shape;569;p42"/>
          <p:cNvSpPr txBox="1"/>
          <p:nvPr/>
        </p:nvSpPr>
        <p:spPr>
          <a:xfrm>
            <a:off x="2548600" y="2231250"/>
            <a:ext cx="3138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2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571" name="Google Shape;571;p42"/>
          <p:cNvSpPr txBox="1"/>
          <p:nvPr/>
        </p:nvSpPr>
        <p:spPr>
          <a:xfrm>
            <a:off x="3421350" y="3744075"/>
            <a:ext cx="4101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2"/>
          <p:cNvSpPr txBox="1"/>
          <p:nvPr/>
        </p:nvSpPr>
        <p:spPr>
          <a:xfrm>
            <a:off x="4135425" y="3716175"/>
            <a:ext cx="257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3" name="Google Shape;5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75" y="954900"/>
            <a:ext cx="6473150" cy="381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2"/>
          <p:cNvSpPr txBox="1"/>
          <p:nvPr/>
        </p:nvSpPr>
        <p:spPr>
          <a:xfrm>
            <a:off x="1082200" y="2824788"/>
            <a:ext cx="4101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45454"/>
                </a:solidFill>
                <a:highlight>
                  <a:srgbClr val="FFFFFF"/>
                </a:highlight>
              </a:rPr>
              <a:t>①</a:t>
            </a:r>
            <a:endParaRPr/>
          </a:p>
        </p:txBody>
      </p:sp>
      <p:sp>
        <p:nvSpPr>
          <p:cNvPr id="575" name="Google Shape;575;p42"/>
          <p:cNvSpPr txBox="1"/>
          <p:nvPr/>
        </p:nvSpPr>
        <p:spPr>
          <a:xfrm>
            <a:off x="4548825" y="3904513"/>
            <a:ext cx="257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45454"/>
                </a:solidFill>
                <a:highlight>
                  <a:srgbClr val="FFFFFF"/>
                </a:highlight>
              </a:rPr>
              <a:t>②</a:t>
            </a:r>
            <a:endParaRPr/>
          </a:p>
        </p:txBody>
      </p:sp>
      <p:sp>
        <p:nvSpPr>
          <p:cNvPr id="576" name="Google Shape;576;p42"/>
          <p:cNvSpPr txBox="1"/>
          <p:nvPr/>
        </p:nvSpPr>
        <p:spPr>
          <a:xfrm>
            <a:off x="5336725" y="1639225"/>
            <a:ext cx="328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45454"/>
                </a:solidFill>
                <a:highlight>
                  <a:srgbClr val="FFFFFF"/>
                </a:highlight>
              </a:rPr>
              <a:t>③</a:t>
            </a:r>
            <a:endParaRPr/>
          </a:p>
        </p:txBody>
      </p:sp>
      <p:sp>
        <p:nvSpPr>
          <p:cNvPr id="577" name="Google Shape;577;p42"/>
          <p:cNvSpPr/>
          <p:nvPr/>
        </p:nvSpPr>
        <p:spPr>
          <a:xfrm>
            <a:off x="1394625" y="2916800"/>
            <a:ext cx="4106400" cy="1557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2"/>
          <p:cNvSpPr/>
          <p:nvPr/>
        </p:nvSpPr>
        <p:spPr>
          <a:xfrm>
            <a:off x="5336725" y="1915075"/>
            <a:ext cx="595800" cy="29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2"/>
          <p:cNvSpPr/>
          <p:nvPr/>
        </p:nvSpPr>
        <p:spPr>
          <a:xfrm>
            <a:off x="4837175" y="4100525"/>
            <a:ext cx="595800" cy="29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2"/>
          <p:cNvSpPr/>
          <p:nvPr/>
        </p:nvSpPr>
        <p:spPr>
          <a:xfrm>
            <a:off x="361250" y="2375400"/>
            <a:ext cx="1568400" cy="228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1" name="Google Shape;581;p42"/>
          <p:cNvSpPr/>
          <p:nvPr/>
        </p:nvSpPr>
        <p:spPr>
          <a:xfrm>
            <a:off x="4445125" y="1976725"/>
            <a:ext cx="751800" cy="228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2" name="Google Shape;582;p42"/>
          <p:cNvSpPr/>
          <p:nvPr/>
        </p:nvSpPr>
        <p:spPr>
          <a:xfrm>
            <a:off x="203100" y="954902"/>
            <a:ext cx="6520800" cy="340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7" name="Google Shape;587;p43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588" name="Google Shape;588;p43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⑤ 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-관리자 화면에만 출력 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-답변 삭제 확인 알림창이뜬다.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⑥답변이 삭제되면서</a:t>
                      </a:r>
                      <a:endParaRPr sz="1000"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④는 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①로 전환된다.</a:t>
                      </a:r>
                      <a:endParaRPr sz="1000"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sp>
        <p:nvSpPr>
          <p:cNvPr id="589" name="Google Shape;589;p43"/>
          <p:cNvSpPr txBox="1"/>
          <p:nvPr/>
        </p:nvSpPr>
        <p:spPr>
          <a:xfrm>
            <a:off x="2548600" y="2231250"/>
            <a:ext cx="3138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3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591" name="Google Shape;591;p43"/>
          <p:cNvSpPr/>
          <p:nvPr/>
        </p:nvSpPr>
        <p:spPr>
          <a:xfrm>
            <a:off x="203100" y="954902"/>
            <a:ext cx="6520800" cy="340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  <p:sp>
        <p:nvSpPr>
          <p:cNvPr id="592" name="Google Shape;592;p43"/>
          <p:cNvSpPr txBox="1"/>
          <p:nvPr/>
        </p:nvSpPr>
        <p:spPr>
          <a:xfrm>
            <a:off x="3421350" y="3744075"/>
            <a:ext cx="4101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3"/>
          <p:cNvSpPr txBox="1"/>
          <p:nvPr/>
        </p:nvSpPr>
        <p:spPr>
          <a:xfrm>
            <a:off x="4135425" y="3716175"/>
            <a:ext cx="257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4" name="Google Shape;5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00" y="983725"/>
            <a:ext cx="6520800" cy="37771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43"/>
          <p:cNvSpPr/>
          <p:nvPr/>
        </p:nvSpPr>
        <p:spPr>
          <a:xfrm>
            <a:off x="1394625" y="2849750"/>
            <a:ext cx="4101600" cy="1569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3"/>
          <p:cNvSpPr/>
          <p:nvPr/>
        </p:nvSpPr>
        <p:spPr>
          <a:xfrm>
            <a:off x="4813225" y="4021875"/>
            <a:ext cx="643200" cy="34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3"/>
          <p:cNvSpPr txBox="1"/>
          <p:nvPr/>
        </p:nvSpPr>
        <p:spPr>
          <a:xfrm>
            <a:off x="1093975" y="2786000"/>
            <a:ext cx="4731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④</a:t>
            </a:r>
            <a:endParaRPr/>
          </a:p>
        </p:txBody>
      </p:sp>
      <p:sp>
        <p:nvSpPr>
          <p:cNvPr id="598" name="Google Shape;598;p43"/>
          <p:cNvSpPr/>
          <p:nvPr/>
        </p:nvSpPr>
        <p:spPr>
          <a:xfrm>
            <a:off x="4995950" y="1573975"/>
            <a:ext cx="182700" cy="154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3"/>
          <p:cNvSpPr txBox="1"/>
          <p:nvPr/>
        </p:nvSpPr>
        <p:spPr>
          <a:xfrm>
            <a:off x="4901668" y="1497489"/>
            <a:ext cx="4101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삭제</a:t>
            </a:r>
            <a:endParaRPr sz="800"/>
          </a:p>
        </p:txBody>
      </p:sp>
      <p:sp>
        <p:nvSpPr>
          <p:cNvPr id="600" name="Google Shape;600;p43"/>
          <p:cNvSpPr txBox="1"/>
          <p:nvPr/>
        </p:nvSpPr>
        <p:spPr>
          <a:xfrm>
            <a:off x="4520075" y="3932725"/>
            <a:ext cx="3816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⑤ </a:t>
            </a:r>
            <a:endParaRPr/>
          </a:p>
        </p:txBody>
      </p:sp>
      <p:sp>
        <p:nvSpPr>
          <p:cNvPr id="601" name="Google Shape;601;p43"/>
          <p:cNvSpPr txBox="1"/>
          <p:nvPr/>
        </p:nvSpPr>
        <p:spPr>
          <a:xfrm>
            <a:off x="5243250" y="1693550"/>
            <a:ext cx="3816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⑥</a:t>
            </a:r>
            <a:endParaRPr/>
          </a:p>
        </p:txBody>
      </p:sp>
      <p:sp>
        <p:nvSpPr>
          <p:cNvPr id="602" name="Google Shape;602;p43"/>
          <p:cNvSpPr/>
          <p:nvPr/>
        </p:nvSpPr>
        <p:spPr>
          <a:xfrm>
            <a:off x="5311775" y="1943850"/>
            <a:ext cx="643200" cy="34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3"/>
          <p:cNvSpPr/>
          <p:nvPr/>
        </p:nvSpPr>
        <p:spPr>
          <a:xfrm>
            <a:off x="4445125" y="1995500"/>
            <a:ext cx="751800" cy="23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4" name="Google Shape;604;p43"/>
          <p:cNvSpPr/>
          <p:nvPr/>
        </p:nvSpPr>
        <p:spPr>
          <a:xfrm>
            <a:off x="203100" y="954902"/>
            <a:ext cx="6520800" cy="340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  <p:graphicFrame>
        <p:nvGraphicFramePr>
          <p:cNvPr id="605" name="Google Shape;605;p43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김수경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20-01-09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2.1.2/2.1.2.1/ 2.1.2.2</a:t>
                      </a:r>
                      <a:endParaRPr b="1" sz="9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3.2.1/ 3.2.1.2</a:t>
                      </a:r>
                      <a:endParaRPr b="1" sz="9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PUB_011_01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1:1 문의내역 상세조회_2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4"/>
          <p:cNvSpPr txBox="1"/>
          <p:nvPr/>
        </p:nvSpPr>
        <p:spPr>
          <a:xfrm>
            <a:off x="685800" y="2130425"/>
            <a:ext cx="77736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endParaRPr sz="4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75" y="954875"/>
            <a:ext cx="6491800" cy="4102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16" name="Google Shape;616;p45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관리자_메인화면 (ADM_000)으로 이동한다. </a:t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</a:t>
                      </a: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공통_공지사항화면 (PUB_007)으로 이동한다.</a:t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회원관리 화면(ADM_</a:t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 콘도 메뉴를 누르면 콘도예약관리와 콘도관리 하위메뉴가 나타나며, 콘도예약관리를 클릭하면 공통_콘도예약 내역(PUB_011)으로 이동하고, 콘도관리를 클릭하면 관리자_콘도관리 화면(ADM_002)으로 이동한다.</a:t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⑤ 이용권 메뉴를 누르면 이용권 판매관리와 이용권관리 하위메뉴가 나타나며, 이용권 판매관리를 클릭하면 공통_이용권 구매목록(PUB_012)으로 이동하고, 이용권관리를 클릭하면 관리자_이용권관리(ADM_003)로 이동한다.</a:t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⑥ 공통_</a:t>
                      </a: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이벤트게시판 화면(PUB_008)으로 이동한다.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⑦ 공통_후기게시판 하면(PUB_010)으로 이동한다.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⑧ 공통_1:1 문의내역 화면(PUB_014)으로 이동한다.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⑨ 인재채용 메뉴를 누르면 모집공고관리와 지원자관리 하위메뉴가 나타나며, 모집공고관리를 클릭하면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공통_모집공고 게시판 화면(PUB_003)으로 이동하고,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지원자관리를 클릭하면 관리자_지원자관리 화면(ADM_011)으로 이동한다.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⑩ 계정이 로그아웃 되면서 공통_메인화면(PUB_000)으로 이동한다.</a:t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617" name="Google Shape;617;p45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 / 2.0 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ADM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00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_메인화면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20-01-31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18" name="Google Shape;618;p45"/>
          <p:cNvGraphicFramePr/>
          <p:nvPr/>
        </p:nvGraphicFramePr>
        <p:xfrm>
          <a:off x="21407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67800"/>
                <a:gridCol w="5324000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619" name="Google Shape;619;p45"/>
          <p:cNvSpPr/>
          <p:nvPr/>
        </p:nvSpPr>
        <p:spPr>
          <a:xfrm>
            <a:off x="207325" y="969875"/>
            <a:ext cx="587100" cy="34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5"/>
          <p:cNvSpPr txBox="1"/>
          <p:nvPr/>
        </p:nvSpPr>
        <p:spPr>
          <a:xfrm>
            <a:off x="312489" y="129441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621" name="Google Shape;621;p45"/>
          <p:cNvSpPr/>
          <p:nvPr/>
        </p:nvSpPr>
        <p:spPr>
          <a:xfrm>
            <a:off x="838717" y="1045100"/>
            <a:ext cx="360600" cy="15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/>
          <p:nvPr/>
        </p:nvSpPr>
        <p:spPr>
          <a:xfrm>
            <a:off x="1251650" y="1045100"/>
            <a:ext cx="477000" cy="16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5"/>
          <p:cNvSpPr/>
          <p:nvPr/>
        </p:nvSpPr>
        <p:spPr>
          <a:xfrm>
            <a:off x="1785263" y="1045100"/>
            <a:ext cx="477000" cy="458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5"/>
          <p:cNvSpPr/>
          <p:nvPr/>
        </p:nvSpPr>
        <p:spPr>
          <a:xfrm>
            <a:off x="2874540" y="1047064"/>
            <a:ext cx="706800" cy="15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5"/>
          <p:cNvSpPr/>
          <p:nvPr/>
        </p:nvSpPr>
        <p:spPr>
          <a:xfrm>
            <a:off x="199974" y="969875"/>
            <a:ext cx="6491700" cy="66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r>
              <a:rPr b="1" lang="ko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dmin Header</a:t>
            </a:r>
            <a:endParaRPr b="1" sz="24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6" name="Google Shape;626;p45"/>
          <p:cNvSpPr/>
          <p:nvPr/>
        </p:nvSpPr>
        <p:spPr>
          <a:xfrm>
            <a:off x="3673132" y="1050459"/>
            <a:ext cx="477000" cy="15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5"/>
          <p:cNvSpPr/>
          <p:nvPr/>
        </p:nvSpPr>
        <p:spPr>
          <a:xfrm>
            <a:off x="4291650" y="1045150"/>
            <a:ext cx="477000" cy="16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5"/>
          <p:cNvSpPr/>
          <p:nvPr/>
        </p:nvSpPr>
        <p:spPr>
          <a:xfrm>
            <a:off x="4887306" y="1034500"/>
            <a:ext cx="438300" cy="458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5"/>
          <p:cNvSpPr txBox="1"/>
          <p:nvPr/>
        </p:nvSpPr>
        <p:spPr>
          <a:xfrm>
            <a:off x="825947" y="120021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630" name="Google Shape;630;p45"/>
          <p:cNvSpPr txBox="1"/>
          <p:nvPr/>
        </p:nvSpPr>
        <p:spPr>
          <a:xfrm>
            <a:off x="1305609" y="122866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631" name="Google Shape;631;p45"/>
          <p:cNvSpPr txBox="1"/>
          <p:nvPr/>
        </p:nvSpPr>
        <p:spPr>
          <a:xfrm>
            <a:off x="1822272" y="150501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④</a:t>
            </a:r>
            <a:endParaRPr b="1" sz="1200"/>
          </a:p>
        </p:txBody>
      </p:sp>
      <p:sp>
        <p:nvSpPr>
          <p:cNvPr id="632" name="Google Shape;632;p45"/>
          <p:cNvSpPr txBox="1"/>
          <p:nvPr/>
        </p:nvSpPr>
        <p:spPr>
          <a:xfrm>
            <a:off x="2364009" y="150501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⑤</a:t>
            </a:r>
            <a:endParaRPr b="1" sz="1200"/>
          </a:p>
        </p:txBody>
      </p:sp>
      <p:sp>
        <p:nvSpPr>
          <p:cNvPr id="633" name="Google Shape;633;p45"/>
          <p:cNvSpPr txBox="1"/>
          <p:nvPr/>
        </p:nvSpPr>
        <p:spPr>
          <a:xfrm>
            <a:off x="3010984" y="122866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⑥</a:t>
            </a:r>
            <a:endParaRPr b="1" sz="1200"/>
          </a:p>
        </p:txBody>
      </p:sp>
      <p:sp>
        <p:nvSpPr>
          <p:cNvPr id="634" name="Google Shape;634;p45"/>
          <p:cNvSpPr txBox="1"/>
          <p:nvPr/>
        </p:nvSpPr>
        <p:spPr>
          <a:xfrm>
            <a:off x="3735459" y="120021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⑦</a:t>
            </a:r>
            <a:endParaRPr b="1" sz="1200"/>
          </a:p>
        </p:txBody>
      </p:sp>
      <p:sp>
        <p:nvSpPr>
          <p:cNvPr id="635" name="Google Shape;635;p45"/>
          <p:cNvSpPr txBox="1"/>
          <p:nvPr/>
        </p:nvSpPr>
        <p:spPr>
          <a:xfrm>
            <a:off x="4356123" y="1202174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⑧</a:t>
            </a:r>
            <a:endParaRPr b="1" sz="1200"/>
          </a:p>
        </p:txBody>
      </p:sp>
      <p:sp>
        <p:nvSpPr>
          <p:cNvPr id="636" name="Google Shape;636;p45"/>
          <p:cNvSpPr/>
          <p:nvPr/>
        </p:nvSpPr>
        <p:spPr>
          <a:xfrm>
            <a:off x="6097147" y="1045147"/>
            <a:ext cx="360600" cy="16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5"/>
          <p:cNvSpPr txBox="1"/>
          <p:nvPr/>
        </p:nvSpPr>
        <p:spPr>
          <a:xfrm>
            <a:off x="4911797" y="1471695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⑨</a:t>
            </a:r>
            <a:endParaRPr b="1" sz="1200"/>
          </a:p>
        </p:txBody>
      </p:sp>
      <p:sp>
        <p:nvSpPr>
          <p:cNvPr id="638" name="Google Shape;638;p45"/>
          <p:cNvSpPr/>
          <p:nvPr/>
        </p:nvSpPr>
        <p:spPr>
          <a:xfrm>
            <a:off x="2292425" y="1039750"/>
            <a:ext cx="531600" cy="458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5"/>
          <p:cNvSpPr txBox="1"/>
          <p:nvPr/>
        </p:nvSpPr>
        <p:spPr>
          <a:xfrm>
            <a:off x="6063447" y="1228645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</a:rPr>
              <a:t>⑩</a:t>
            </a:r>
            <a:endParaRPr b="1" sz="1200"/>
          </a:p>
        </p:txBody>
      </p:sp>
      <p:sp>
        <p:nvSpPr>
          <p:cNvPr id="640" name="Google Shape;640;p45"/>
          <p:cNvSpPr/>
          <p:nvPr/>
        </p:nvSpPr>
        <p:spPr>
          <a:xfrm>
            <a:off x="234290" y="4594850"/>
            <a:ext cx="6450900" cy="46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Footer</a:t>
            </a:r>
            <a:endParaRPr b="1" sz="24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1" name="Google Shape;641;p45"/>
          <p:cNvSpPr/>
          <p:nvPr/>
        </p:nvSpPr>
        <p:spPr>
          <a:xfrm>
            <a:off x="5407675" y="1047725"/>
            <a:ext cx="513900" cy="185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6" name="Google Shape;646;p46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545454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545454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</a:t>
                      </a:r>
                      <a:r>
                        <a:rPr b="1"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금액을 입력하지 않았을 경우</a:t>
                      </a:r>
                      <a:endParaRPr sz="1000">
                        <a:solidFill>
                          <a:srgbClr val="545454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“금액을 입력해주세요”알림창이 뜬다.</a:t>
                      </a:r>
                      <a:endParaRPr sz="1000">
                        <a:solidFill>
                          <a:srgbClr val="545454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-문자가 들어간 경우 ‘숫자만 입력할수 있습니다 알림창이 뜬다.</a:t>
                      </a:r>
                      <a:endParaRPr sz="1000">
                        <a:solidFill>
                          <a:srgbClr val="545454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-금액을 입력했을 경우 “수정이 완료되었습니다.” 알림창이 뜬다.</a:t>
                      </a:r>
                      <a:endParaRPr sz="1000">
                        <a:solidFill>
                          <a:srgbClr val="545454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545454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②</a:t>
                      </a:r>
                      <a:r>
                        <a:rPr lang="ko" sz="1000"/>
                        <a:t>알림창이 닫히고 금액이 수정된다.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545454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647" name="Google Shape;647;p46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김수경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2.3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ADM_001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콘도관리_1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8" name="Google Shape;648;p46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pic>
        <p:nvPicPr>
          <p:cNvPr id="649" name="Google Shape;6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1028701"/>
            <a:ext cx="6520851" cy="38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46"/>
          <p:cNvSpPr txBox="1"/>
          <p:nvPr/>
        </p:nvSpPr>
        <p:spPr>
          <a:xfrm>
            <a:off x="4346425" y="1771185"/>
            <a:ext cx="4101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45454"/>
                </a:solidFill>
                <a:highlight>
                  <a:srgbClr val="FFFFFF"/>
                </a:highlight>
              </a:rPr>
              <a:t>①</a:t>
            </a:r>
            <a:endParaRPr/>
          </a:p>
        </p:txBody>
      </p:sp>
      <p:sp>
        <p:nvSpPr>
          <p:cNvPr id="651" name="Google Shape;651;p46"/>
          <p:cNvSpPr/>
          <p:nvPr/>
        </p:nvSpPr>
        <p:spPr>
          <a:xfrm>
            <a:off x="4524800" y="2169064"/>
            <a:ext cx="363900" cy="24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6"/>
          <p:cNvSpPr/>
          <p:nvPr/>
        </p:nvSpPr>
        <p:spPr>
          <a:xfrm>
            <a:off x="232750" y="464067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653" name="Google Shape;653;p46"/>
          <p:cNvSpPr txBox="1"/>
          <p:nvPr/>
        </p:nvSpPr>
        <p:spPr>
          <a:xfrm>
            <a:off x="4260600" y="3213096"/>
            <a:ext cx="3114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45454"/>
                </a:solidFill>
                <a:highlight>
                  <a:srgbClr val="FFFFFF"/>
                </a:highlight>
              </a:rPr>
              <a:t>①</a:t>
            </a:r>
            <a:endParaRPr/>
          </a:p>
        </p:txBody>
      </p:sp>
      <p:sp>
        <p:nvSpPr>
          <p:cNvPr id="654" name="Google Shape;654;p46"/>
          <p:cNvSpPr/>
          <p:nvPr/>
        </p:nvSpPr>
        <p:spPr>
          <a:xfrm>
            <a:off x="4489425" y="3593681"/>
            <a:ext cx="410100" cy="20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6"/>
          <p:cNvSpPr/>
          <p:nvPr/>
        </p:nvSpPr>
        <p:spPr>
          <a:xfrm>
            <a:off x="4981075" y="3176494"/>
            <a:ext cx="1493100" cy="24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6" name="Google Shape;656;p46"/>
          <p:cNvSpPr txBox="1"/>
          <p:nvPr/>
        </p:nvSpPr>
        <p:spPr>
          <a:xfrm>
            <a:off x="5370774" y="2293487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pic>
        <p:nvPicPr>
          <p:cNvPr id="657" name="Google Shape;65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7188" y="3691775"/>
            <a:ext cx="1620875" cy="7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46"/>
          <p:cNvSpPr/>
          <p:nvPr/>
        </p:nvSpPr>
        <p:spPr>
          <a:xfrm>
            <a:off x="4934876" y="4111275"/>
            <a:ext cx="1585500" cy="23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9" name="Google Shape;65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025" y="1028703"/>
            <a:ext cx="6520851" cy="396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4" name="Google Shape;664;p47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545454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rgbClr val="545454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</a:t>
                      </a:r>
                      <a:r>
                        <a:rPr b="1"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금액을 입력하지 않았을 경우</a:t>
                      </a:r>
                      <a:endParaRPr sz="1000">
                        <a:solidFill>
                          <a:srgbClr val="545454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“금액을 입력해주세요”알림창이 뜬다.</a:t>
                      </a:r>
                      <a:endParaRPr sz="1000">
                        <a:solidFill>
                          <a:srgbClr val="545454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-문자가 들어간 경우 ‘숫자만 입력할수 있습니다 알림창이 뜬다.</a:t>
                      </a:r>
                      <a:endParaRPr sz="1000">
                        <a:solidFill>
                          <a:srgbClr val="545454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-금액을 입력했을 경우 “수정이 완료되었습니다.” 알림창이 뜬다.</a:t>
                      </a:r>
                      <a:endParaRPr sz="1000">
                        <a:solidFill>
                          <a:srgbClr val="545454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545454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/>
                        <a:t>②</a:t>
                      </a:r>
                      <a:r>
                        <a:rPr lang="ko" sz="1000"/>
                        <a:t>알림창이 닫히고 금액이 수정된다.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545454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665" name="Google Shape;665;p47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김수경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2.3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ADM_001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콘도관리_2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66" name="Google Shape;666;p47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pic>
        <p:nvPicPr>
          <p:cNvPr id="667" name="Google Shape;66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50" y="1017975"/>
            <a:ext cx="6373599" cy="359602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47"/>
          <p:cNvSpPr txBox="1"/>
          <p:nvPr/>
        </p:nvSpPr>
        <p:spPr>
          <a:xfrm>
            <a:off x="4346426" y="1633876"/>
            <a:ext cx="4101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45454"/>
                </a:solidFill>
                <a:highlight>
                  <a:srgbClr val="FFFFFF"/>
                </a:highlight>
              </a:rPr>
              <a:t>①</a:t>
            </a:r>
            <a:endParaRPr/>
          </a:p>
        </p:txBody>
      </p:sp>
      <p:sp>
        <p:nvSpPr>
          <p:cNvPr id="669" name="Google Shape;669;p47"/>
          <p:cNvSpPr/>
          <p:nvPr/>
        </p:nvSpPr>
        <p:spPr>
          <a:xfrm>
            <a:off x="4489426" y="2044757"/>
            <a:ext cx="363900" cy="27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7"/>
          <p:cNvSpPr/>
          <p:nvPr/>
        </p:nvSpPr>
        <p:spPr>
          <a:xfrm>
            <a:off x="232750" y="464067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671" name="Google Shape;671;p47"/>
          <p:cNvSpPr txBox="1"/>
          <p:nvPr/>
        </p:nvSpPr>
        <p:spPr>
          <a:xfrm>
            <a:off x="4260601" y="2999516"/>
            <a:ext cx="311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545454"/>
                </a:solidFill>
                <a:highlight>
                  <a:srgbClr val="FFFFFF"/>
                </a:highlight>
              </a:rPr>
              <a:t>①</a:t>
            </a:r>
            <a:endParaRPr/>
          </a:p>
        </p:txBody>
      </p:sp>
      <p:sp>
        <p:nvSpPr>
          <p:cNvPr id="672" name="Google Shape;672;p47"/>
          <p:cNvSpPr/>
          <p:nvPr/>
        </p:nvSpPr>
        <p:spPr>
          <a:xfrm>
            <a:off x="4489426" y="3359969"/>
            <a:ext cx="363900" cy="23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47"/>
          <p:cNvSpPr/>
          <p:nvPr/>
        </p:nvSpPr>
        <p:spPr>
          <a:xfrm>
            <a:off x="4888701" y="2964850"/>
            <a:ext cx="1585500" cy="23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4" name="Google Shape;674;p47"/>
          <p:cNvSpPr txBox="1"/>
          <p:nvPr/>
        </p:nvSpPr>
        <p:spPr>
          <a:xfrm>
            <a:off x="5302499" y="2323837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pic>
        <p:nvPicPr>
          <p:cNvPr id="675" name="Google Shape;67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325" y="3631375"/>
            <a:ext cx="1620875" cy="77824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47"/>
          <p:cNvSpPr/>
          <p:nvPr/>
        </p:nvSpPr>
        <p:spPr>
          <a:xfrm>
            <a:off x="4871014" y="4050875"/>
            <a:ext cx="1585500" cy="23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7" name="Google Shape;67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025" y="1028703"/>
            <a:ext cx="6520851" cy="396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954875"/>
            <a:ext cx="6520801" cy="3813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83" name="Google Shape;683;p48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</a:t>
                      </a: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 이용권 가격이 수정되고 수정 확인 알림창 출력</a:t>
                      </a:r>
                      <a:endParaRPr sz="1000">
                        <a:solidFill>
                          <a:srgbClr val="545454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가격 미입력후 버튼 클릭시 “금액을 입력해주세요” 알림창 출력 </a:t>
                      </a:r>
                      <a:endParaRPr sz="1000">
                        <a:solidFill>
                          <a:srgbClr val="545454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684" name="Google Shape;684;p48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남구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2.6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ADM_002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관리자_이용권 관리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85" name="Google Shape;685;p48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686" name="Google Shape;686;p48"/>
          <p:cNvSpPr txBox="1"/>
          <p:nvPr/>
        </p:nvSpPr>
        <p:spPr>
          <a:xfrm>
            <a:off x="4534804" y="2959956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687" name="Google Shape;687;p48"/>
          <p:cNvSpPr/>
          <p:nvPr/>
        </p:nvSpPr>
        <p:spPr>
          <a:xfrm>
            <a:off x="185025" y="4768025"/>
            <a:ext cx="6520800" cy="27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688" name="Google Shape;688;p48"/>
          <p:cNvSpPr/>
          <p:nvPr/>
        </p:nvSpPr>
        <p:spPr>
          <a:xfrm>
            <a:off x="4572000" y="2705800"/>
            <a:ext cx="2862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48"/>
          <p:cNvSpPr/>
          <p:nvPr/>
        </p:nvSpPr>
        <p:spPr>
          <a:xfrm>
            <a:off x="4572000" y="3239200"/>
            <a:ext cx="2862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48"/>
          <p:cNvSpPr/>
          <p:nvPr/>
        </p:nvSpPr>
        <p:spPr>
          <a:xfrm>
            <a:off x="5030875" y="3277000"/>
            <a:ext cx="15201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1" name="Google Shape;691;p48"/>
          <p:cNvSpPr/>
          <p:nvPr/>
        </p:nvSpPr>
        <p:spPr>
          <a:xfrm>
            <a:off x="5030875" y="2393200"/>
            <a:ext cx="15201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92" name="Google Shape;69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7988" y="2850325"/>
            <a:ext cx="65722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7988" y="2443638"/>
            <a:ext cx="65722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025" y="952503"/>
            <a:ext cx="6520851" cy="396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9" name="Google Shape;699;p49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제목 입력창, TOP 체크박스, 내용 입력창을 통해 내용을 수정하고 ‘등록’ 버튼을 클릭하면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내용이 저장되고 공통_공지사항 (PUB_007)화면으로 이동.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제목/내용이 입력되지 않은 상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태에서 ‘등록’ 버튼 클릭시 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“제목/내용을 입력해주세요.” 라는 알림창이 뜨며 화면 이동X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공통_공지사항(PUB_007)화면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700" name="Google Shape;700;p49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정태현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2.7.2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ADM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03_01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관리자_공지사항 등록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01" name="Google Shape;701;p49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pic>
        <p:nvPicPr>
          <p:cNvPr id="702" name="Google Shape;7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25" y="1006850"/>
            <a:ext cx="6425400" cy="37611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03" name="Google Shape;703;p49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704" name="Google Shape;704;p49"/>
          <p:cNvSpPr/>
          <p:nvPr/>
        </p:nvSpPr>
        <p:spPr>
          <a:xfrm>
            <a:off x="4779175" y="4259925"/>
            <a:ext cx="2670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5073051" y="4259925"/>
            <a:ext cx="2670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 txBox="1"/>
          <p:nvPr/>
        </p:nvSpPr>
        <p:spPr>
          <a:xfrm>
            <a:off x="5340054" y="429502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707" name="Google Shape;707;p49"/>
          <p:cNvSpPr txBox="1"/>
          <p:nvPr/>
        </p:nvSpPr>
        <p:spPr>
          <a:xfrm>
            <a:off x="4391701" y="429502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pic>
        <p:nvPicPr>
          <p:cNvPr id="708" name="Google Shape;70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100" y="1961463"/>
            <a:ext cx="1690100" cy="7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49"/>
          <p:cNvSpPr/>
          <p:nvPr/>
        </p:nvSpPr>
        <p:spPr>
          <a:xfrm>
            <a:off x="4894500" y="2428650"/>
            <a:ext cx="15873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4" name="Google Shape;714;p50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제목 입력창, TOP 체크박스, 내용 입력창을 통해 내용을 수정하고 ‘수정’ 버튼을 클릭하면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내용이 저장되고 공통_공지사항 상세보기(PUB_007_01)화면으로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이동.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제목/내용이 입력되지 않은 상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태에서 ‘수정’ 버튼 클릭시 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“제목/내용을 입력해주세요.” 라는 알림창이 뜨며 화면 이동X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공통_공지사항 상세보기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(PUB_007_01)화면으로 이동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715" name="Google Shape;715;p50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정태현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2.7.1.1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ADM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03_02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관리자_공지사항 수정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6" name="Google Shape;716;p50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855250"/>
                <a:gridCol w="5665600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pic>
        <p:nvPicPr>
          <p:cNvPr id="717" name="Google Shape;7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25" y="1040950"/>
            <a:ext cx="6425402" cy="38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0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pic>
        <p:nvPicPr>
          <p:cNvPr id="719" name="Google Shape;71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100" y="1961463"/>
            <a:ext cx="1690100" cy="7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50"/>
          <p:cNvSpPr/>
          <p:nvPr/>
        </p:nvSpPr>
        <p:spPr>
          <a:xfrm>
            <a:off x="4894500" y="2428650"/>
            <a:ext cx="15873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50"/>
          <p:cNvSpPr/>
          <p:nvPr/>
        </p:nvSpPr>
        <p:spPr>
          <a:xfrm>
            <a:off x="4779175" y="4336125"/>
            <a:ext cx="2670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0"/>
          <p:cNvSpPr/>
          <p:nvPr/>
        </p:nvSpPr>
        <p:spPr>
          <a:xfrm>
            <a:off x="5073051" y="4336125"/>
            <a:ext cx="2670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0"/>
          <p:cNvSpPr txBox="1"/>
          <p:nvPr/>
        </p:nvSpPr>
        <p:spPr>
          <a:xfrm>
            <a:off x="5340054" y="437122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724" name="Google Shape;724;p50"/>
          <p:cNvSpPr txBox="1"/>
          <p:nvPr/>
        </p:nvSpPr>
        <p:spPr>
          <a:xfrm>
            <a:off x="4391701" y="437122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75" y="954900"/>
            <a:ext cx="6466400" cy="3813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30" name="Google Shape;730;p51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상태조건 카테고리(전체/일반회원/정지회원)와 검색카테고리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(아이디/이름/핸드폰번호)를 선택하고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검색창에 검색어를 입력한 뒤 검색버튼을 누르면 해당조건에 맞는 회원목록이 출력된다.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검색어를 입력하지 않고 검색버튼을 클릭할 경우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“검색어를 입력해주세요.” 알림창이 뜬다.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검색결과가 없을 경우 목록에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“검색결과가 없습니다” 문구가 나타난다.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 회원의 아이디를 클릭하면 관리자_회원관리 상세조회 화면(ADM_006_01)으로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731" name="Google Shape;731;p51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2.8 / 2.8.2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ADM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004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관리자_회원관리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20-01-30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2" name="Google Shape;732;p51"/>
          <p:cNvGraphicFramePr/>
          <p:nvPr/>
        </p:nvGraphicFramePr>
        <p:xfrm>
          <a:off x="185020" y="6509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50"/>
                <a:gridCol w="5347800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733" name="Google Shape;733;p51"/>
          <p:cNvSpPr txBox="1"/>
          <p:nvPr/>
        </p:nvSpPr>
        <p:spPr>
          <a:xfrm>
            <a:off x="4166481" y="4473096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734" name="Google Shape;734;p51"/>
          <p:cNvSpPr/>
          <p:nvPr/>
        </p:nvSpPr>
        <p:spPr>
          <a:xfrm>
            <a:off x="5086715" y="1744124"/>
            <a:ext cx="3321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1"/>
          <p:cNvSpPr/>
          <p:nvPr/>
        </p:nvSpPr>
        <p:spPr>
          <a:xfrm>
            <a:off x="2436851" y="2754265"/>
            <a:ext cx="402600" cy="18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1"/>
          <p:cNvSpPr txBox="1"/>
          <p:nvPr/>
        </p:nvSpPr>
        <p:spPr>
          <a:xfrm>
            <a:off x="5360079" y="1750265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737" name="Google Shape;737;p51"/>
          <p:cNvSpPr txBox="1"/>
          <p:nvPr/>
        </p:nvSpPr>
        <p:spPr>
          <a:xfrm>
            <a:off x="2125050" y="2714792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738" name="Google Shape;738;p51"/>
          <p:cNvSpPr/>
          <p:nvPr/>
        </p:nvSpPr>
        <p:spPr>
          <a:xfrm>
            <a:off x="2113675" y="4530536"/>
            <a:ext cx="20799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Paging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39" name="Google Shape;739;p51"/>
          <p:cNvSpPr/>
          <p:nvPr/>
        </p:nvSpPr>
        <p:spPr>
          <a:xfrm>
            <a:off x="232725" y="4837484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740" name="Google Shape;740;p51"/>
          <p:cNvSpPr/>
          <p:nvPr/>
        </p:nvSpPr>
        <p:spPr>
          <a:xfrm>
            <a:off x="401000" y="2921677"/>
            <a:ext cx="1528800" cy="34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41" name="Google Shape;74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000" y="955498"/>
            <a:ext cx="6520851" cy="3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50" y="954900"/>
            <a:ext cx="6499226" cy="40858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0" name="Google Shape;100;p16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입력한 아이디와 비밀번호가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계정정보와 일치할 때, 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회원계정일 경우 사용자_메인화면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(USR_ 000)으로 이동,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관리자계정일 경우 관리자_메인화면(ADM_000)으로 이동한다.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아이디와 비밀번호가 계정정보와 일치하지 않거나 정지된 계정일 경우 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“일치하는 회원정보가 없거나 정지된 회원입니다” 알림창이 뜬다.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입력되지 않은 항목이 있을경우</a:t>
                      </a:r>
                      <a:b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“~를 확인해주세요” 알림창과 함께 포커스가 이동한다.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공통_회원가입 화면(PUB_002)으로 이동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공통_아이디찾기 화면(PUB_001_01)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으로 이동한다.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 공통_비밀번호찾기 화면(PUB_001_02) 으로 이동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101" name="Google Shape;101;p16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1.1 / 1.1.1 / 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1.1.2 / 1.2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공통_로그인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20-01-30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2" name="Google Shape;102;p16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103" name="Google Shape;103;p16"/>
          <p:cNvSpPr txBox="1"/>
          <p:nvPr/>
        </p:nvSpPr>
        <p:spPr>
          <a:xfrm>
            <a:off x="3579280" y="384825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104" name="Google Shape;104;p16"/>
          <p:cNvSpPr/>
          <p:nvPr/>
        </p:nvSpPr>
        <p:spPr>
          <a:xfrm>
            <a:off x="3283775" y="3572025"/>
            <a:ext cx="951600" cy="28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2232725" y="3572025"/>
            <a:ext cx="951600" cy="28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3682275" y="3251775"/>
            <a:ext cx="5334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2232725" y="3251775"/>
            <a:ext cx="4821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2528230" y="385557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109" name="Google Shape;109;p16"/>
          <p:cNvSpPr txBox="1"/>
          <p:nvPr/>
        </p:nvSpPr>
        <p:spPr>
          <a:xfrm>
            <a:off x="2678143" y="323709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110" name="Google Shape;110;p16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4155730" y="3222415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④</a:t>
            </a:r>
            <a:endParaRPr b="1" sz="1200"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368" y="1993451"/>
            <a:ext cx="1824693" cy="84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/>
          <p:nvPr/>
        </p:nvSpPr>
        <p:spPr>
          <a:xfrm>
            <a:off x="4631288" y="2524375"/>
            <a:ext cx="1789200" cy="28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0325" y="3490229"/>
            <a:ext cx="1822775" cy="84977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/>
          <p:nvPr/>
        </p:nvSpPr>
        <p:spPr>
          <a:xfrm>
            <a:off x="4647113" y="4008300"/>
            <a:ext cx="1789200" cy="28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954900"/>
            <a:ext cx="6520851" cy="4046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7" name="Google Shape;747;p52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286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176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해당 계정이 일반회원계정일 경우 표시되며 버튼을 누르면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“정말 정지하시겠습니까?” 알림창이 뜨고, 확인버튼을 누르면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해당 계정이 정지회원으로 변경되면서 관리자_회원 관리화면(ADM_006)으로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해당 계정이 정지계정일 경우 표시되며 버튼을 누르면 “정말 정지해제하시겠습니까?” 알림창이 뜨고, 확인버튼을 누르면 해당 계정이 일반회원으로 변경되면서 관리자_회원 관리화면(ADM_007)으로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관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리자_회원관리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화면(ADM_006)으로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17600">
                <a:tc gridSpan="2" vMerge="1"/>
                <a:tc hMerge="1" vMerge="1"/>
              </a:tr>
              <a:tr h="32819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748" name="Google Shape;748;p52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2.8.1 / 2.8.1.1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ADM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004_01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관리자_회원관리 상세조회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20-01-30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9" name="Google Shape;749;p52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50"/>
                <a:gridCol w="5347800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750" name="Google Shape;750;p52"/>
          <p:cNvSpPr txBox="1"/>
          <p:nvPr/>
        </p:nvSpPr>
        <p:spPr>
          <a:xfrm>
            <a:off x="4166481" y="4473096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751" name="Google Shape;751;p52"/>
          <p:cNvSpPr txBox="1"/>
          <p:nvPr/>
        </p:nvSpPr>
        <p:spPr>
          <a:xfrm>
            <a:off x="2376615" y="479219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752" name="Google Shape;752;p52"/>
          <p:cNvSpPr/>
          <p:nvPr/>
        </p:nvSpPr>
        <p:spPr>
          <a:xfrm>
            <a:off x="2364935" y="4502083"/>
            <a:ext cx="550200" cy="27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2"/>
          <p:cNvSpPr txBox="1"/>
          <p:nvPr/>
        </p:nvSpPr>
        <p:spPr>
          <a:xfrm>
            <a:off x="2470204" y="428774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754" name="Google Shape;754;p52"/>
          <p:cNvSpPr/>
          <p:nvPr/>
        </p:nvSpPr>
        <p:spPr>
          <a:xfrm>
            <a:off x="2977785" y="4500690"/>
            <a:ext cx="544200" cy="26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2"/>
          <p:cNvSpPr/>
          <p:nvPr/>
        </p:nvSpPr>
        <p:spPr>
          <a:xfrm>
            <a:off x="3563234" y="4498256"/>
            <a:ext cx="550200" cy="27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52"/>
          <p:cNvSpPr txBox="1"/>
          <p:nvPr/>
        </p:nvSpPr>
        <p:spPr>
          <a:xfrm>
            <a:off x="3080054" y="427077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757" name="Google Shape;757;p52"/>
          <p:cNvSpPr txBox="1"/>
          <p:nvPr/>
        </p:nvSpPr>
        <p:spPr>
          <a:xfrm>
            <a:off x="3663271" y="4278689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758" name="Google Shape;758;p52"/>
          <p:cNvSpPr/>
          <p:nvPr/>
        </p:nvSpPr>
        <p:spPr>
          <a:xfrm>
            <a:off x="232725" y="4807634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759" name="Google Shape;759;p52"/>
          <p:cNvSpPr/>
          <p:nvPr/>
        </p:nvSpPr>
        <p:spPr>
          <a:xfrm>
            <a:off x="383050" y="4270775"/>
            <a:ext cx="780300" cy="30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0" name="Google Shape;760;p52"/>
          <p:cNvSpPr/>
          <p:nvPr/>
        </p:nvSpPr>
        <p:spPr>
          <a:xfrm>
            <a:off x="390413" y="3074250"/>
            <a:ext cx="780300" cy="30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61" name="Google Shape;76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000" y="955501"/>
            <a:ext cx="6520851" cy="4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75" y="972700"/>
            <a:ext cx="6436975" cy="3998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7" name="Google Shape;767;p53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공통_이벤트 게시판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(PUB_008)으로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입력항목에 이상이 없으면 “등록이 완료되었습니다”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알림팝업이 나타나며,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팝업창에서 확인버튼을 누르면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게시글이 등록되며 공통_이벤트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게시판(PUB_008)로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입력되지 않은 항목이 있으면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“~을 확인해주세요” 알림창이 나타난다.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768" name="Google Shape;768;p53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2.13.2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ADM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관리자_이벤트 게시글 등록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69" name="Google Shape;769;p53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00"/>
                <a:gridCol w="5347850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770" name="Google Shape;770;p53"/>
          <p:cNvSpPr txBox="1"/>
          <p:nvPr/>
        </p:nvSpPr>
        <p:spPr>
          <a:xfrm>
            <a:off x="4166481" y="4473096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771" name="Google Shape;771;p53"/>
          <p:cNvSpPr/>
          <p:nvPr/>
        </p:nvSpPr>
        <p:spPr>
          <a:xfrm>
            <a:off x="2737459" y="4334898"/>
            <a:ext cx="550200" cy="27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53"/>
          <p:cNvSpPr/>
          <p:nvPr/>
        </p:nvSpPr>
        <p:spPr>
          <a:xfrm>
            <a:off x="3360759" y="4323586"/>
            <a:ext cx="550200" cy="27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3"/>
          <p:cNvSpPr txBox="1"/>
          <p:nvPr/>
        </p:nvSpPr>
        <p:spPr>
          <a:xfrm>
            <a:off x="2832263" y="413144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774" name="Google Shape;774;p53"/>
          <p:cNvSpPr txBox="1"/>
          <p:nvPr/>
        </p:nvSpPr>
        <p:spPr>
          <a:xfrm>
            <a:off x="3401676" y="412014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775" name="Google Shape;775;p53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776" name="Google Shape;776;p53"/>
          <p:cNvSpPr/>
          <p:nvPr/>
        </p:nvSpPr>
        <p:spPr>
          <a:xfrm>
            <a:off x="327650" y="2002425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7" name="Google Shape;777;p53"/>
          <p:cNvSpPr/>
          <p:nvPr/>
        </p:nvSpPr>
        <p:spPr>
          <a:xfrm>
            <a:off x="327650" y="3175900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78" name="Google Shape;77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000" y="955501"/>
            <a:ext cx="6520851" cy="4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75" y="978349"/>
            <a:ext cx="6502526" cy="40633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4" name="Google Shape;784;p54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공통_이벤트 게시판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(PUB_008)으로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입력항목에 이상이 없으면 “수정이 완료되었습니다” 알림팝업이 나타나며,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팝업창에서 확인버튼을 누르면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게시글이 등록되며 공통_이벤트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게시판(PUB_008)로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입력되지 않은 항목이 있으면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“~을 확인해주세요” 알림창이 나타난다.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785" name="Google Shape;785;p54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2.9.1.1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ADM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06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관리자_이벤트 게시글 수정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6" name="Google Shape;786;p54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787" name="Google Shape;787;p54"/>
          <p:cNvSpPr txBox="1"/>
          <p:nvPr/>
        </p:nvSpPr>
        <p:spPr>
          <a:xfrm>
            <a:off x="4166481" y="4473096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788" name="Google Shape;788;p54"/>
          <p:cNvSpPr/>
          <p:nvPr/>
        </p:nvSpPr>
        <p:spPr>
          <a:xfrm>
            <a:off x="2714850" y="4366713"/>
            <a:ext cx="550200" cy="27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54"/>
          <p:cNvSpPr/>
          <p:nvPr/>
        </p:nvSpPr>
        <p:spPr>
          <a:xfrm>
            <a:off x="3395700" y="4371918"/>
            <a:ext cx="550200" cy="27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54"/>
          <p:cNvSpPr txBox="1"/>
          <p:nvPr/>
        </p:nvSpPr>
        <p:spPr>
          <a:xfrm>
            <a:off x="2809654" y="4147145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791" name="Google Shape;791;p54"/>
          <p:cNvSpPr txBox="1"/>
          <p:nvPr/>
        </p:nvSpPr>
        <p:spPr>
          <a:xfrm>
            <a:off x="3487089" y="4147145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792" name="Google Shape;792;p54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793" name="Google Shape;793;p54"/>
          <p:cNvSpPr/>
          <p:nvPr/>
        </p:nvSpPr>
        <p:spPr>
          <a:xfrm>
            <a:off x="304800" y="2002400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4" name="Google Shape;794;p54"/>
          <p:cNvSpPr/>
          <p:nvPr/>
        </p:nvSpPr>
        <p:spPr>
          <a:xfrm>
            <a:off x="266700" y="3259700"/>
            <a:ext cx="1605000" cy="31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5" name="Google Shape;79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000" y="955501"/>
            <a:ext cx="6520851" cy="4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75" y="954900"/>
            <a:ext cx="6425399" cy="37293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01" name="Google Shape;801;p55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802" name="Google Shape;802;p55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게시글 내용(제목, 상태, 접수기간, 내용)이 입력되지 않은 상태에서 버튼 클릭시 “내용을 입력해주세요.”라는 알림창이 뜨며, 화면 이동 X.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내용이 모두 입력된 상태에서 버튼 클릭시 “등록이 완료되었습니다.” 라는 알림창이 뜨며, 공통_모집공고 게시판(PUB_003)화면으로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변경 내용이 저장되지 않고, 공통_모집공고 게시판(PUB_003)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545454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803" name="Google Shape;803;p55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정태현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2.10.2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ADM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07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관리자_모집공고 게시글 등록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04" name="Google Shape;804;p55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805" name="Google Shape;805;p55"/>
          <p:cNvSpPr/>
          <p:nvPr/>
        </p:nvSpPr>
        <p:spPr>
          <a:xfrm>
            <a:off x="4467900" y="4475150"/>
            <a:ext cx="2382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5"/>
          <p:cNvSpPr txBox="1"/>
          <p:nvPr/>
        </p:nvSpPr>
        <p:spPr>
          <a:xfrm>
            <a:off x="4966429" y="447514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pic>
        <p:nvPicPr>
          <p:cNvPr id="807" name="Google Shape;80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875" y="1760725"/>
            <a:ext cx="1806275" cy="165092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8" name="Google Shape;808;p55"/>
          <p:cNvSpPr txBox="1"/>
          <p:nvPr/>
        </p:nvSpPr>
        <p:spPr>
          <a:xfrm>
            <a:off x="4122276" y="447514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809" name="Google Shape;809;p55"/>
          <p:cNvSpPr/>
          <p:nvPr/>
        </p:nvSpPr>
        <p:spPr>
          <a:xfrm>
            <a:off x="4629925" y="2203000"/>
            <a:ext cx="15873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0" name="Google Shape;810;p55"/>
          <p:cNvSpPr/>
          <p:nvPr/>
        </p:nvSpPr>
        <p:spPr>
          <a:xfrm>
            <a:off x="4696500" y="4475150"/>
            <a:ext cx="2382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1" name="Google Shape;81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725" y="954900"/>
            <a:ext cx="6425400" cy="4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6" name="Google Shape;816;p56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게시글 내용(제목, 상태, 접수기간, 내용)이 입력되지 않은 상태에서 버튼 클릭시 “내용을 입력해주세요.”라는 알림창이 뜨며, 화면 이동 X.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내용이 모두 입력된 상태에서 버튼 클릭시 게시글을 수정하고, “수정이 완료되었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습니다.” 라는 알림창이 뜨며, 공통_모집공고 게시판(PUB_003)화면으로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545454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변경 내용이 저장되지 않고, 공통_모집공고 게시판(PUB_003)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817" name="Google Shape;817;p56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정태현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2.10.1.1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ADM_007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관리자_모집공고 게시글 수정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818" name="Google Shape;81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25" y="1482250"/>
            <a:ext cx="6425399" cy="32857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19" name="Google Shape;819;p56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820" name="Google Shape;820;p56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pic>
        <p:nvPicPr>
          <p:cNvPr id="821" name="Google Shape;82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725" y="954900"/>
            <a:ext cx="6425400" cy="4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56"/>
          <p:cNvSpPr/>
          <p:nvPr/>
        </p:nvSpPr>
        <p:spPr>
          <a:xfrm>
            <a:off x="5494550" y="4475150"/>
            <a:ext cx="3606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56"/>
          <p:cNvSpPr txBox="1"/>
          <p:nvPr/>
        </p:nvSpPr>
        <p:spPr>
          <a:xfrm>
            <a:off x="6297879" y="447514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pic>
        <p:nvPicPr>
          <p:cNvPr id="824" name="Google Shape;82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2875" y="1760725"/>
            <a:ext cx="1843600" cy="16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56"/>
          <p:cNvSpPr txBox="1"/>
          <p:nvPr/>
        </p:nvSpPr>
        <p:spPr>
          <a:xfrm>
            <a:off x="5225126" y="447514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826" name="Google Shape;826;p56"/>
          <p:cNvSpPr/>
          <p:nvPr/>
        </p:nvSpPr>
        <p:spPr>
          <a:xfrm>
            <a:off x="4629925" y="2203000"/>
            <a:ext cx="15873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7" name="Google Shape;827;p56"/>
          <p:cNvSpPr/>
          <p:nvPr/>
        </p:nvSpPr>
        <p:spPr>
          <a:xfrm>
            <a:off x="5951750" y="4475150"/>
            <a:ext cx="3606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2" name="Google Shape;832;p57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검색할 카테고리(지원자 명/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지원일자/핸드폰 번호)를 선택후 검색창에 내용을 입력하고, 버튼을 클릭시 검색 결과가 리스트로 출력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내용을 입력하지 않고 버튼 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클릭시 “검색어를 입력해주세요” 라는 알림창이 뜨며, 검색 X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리스트에서 ‘지원자 명’을 클릭시 관리자_지원서 상세조회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(ADM_011_01)화면으로 이동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833" name="Google Shape;833;p57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정태현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2.11/2.11.1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ADM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관리자_지원자 관리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4" name="Google Shape;834;p57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pic>
        <p:nvPicPr>
          <p:cNvPr id="835" name="Google Shape;8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00" y="1000600"/>
            <a:ext cx="6436576" cy="39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57"/>
          <p:cNvSpPr/>
          <p:nvPr/>
        </p:nvSpPr>
        <p:spPr>
          <a:xfrm>
            <a:off x="2585850" y="4305875"/>
            <a:ext cx="1605000" cy="28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Paging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37" name="Google Shape;837;p57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838" name="Google Shape;838;p57"/>
          <p:cNvSpPr/>
          <p:nvPr/>
        </p:nvSpPr>
        <p:spPr>
          <a:xfrm>
            <a:off x="3198601" y="1952398"/>
            <a:ext cx="2181000" cy="34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7"/>
          <p:cNvSpPr/>
          <p:nvPr/>
        </p:nvSpPr>
        <p:spPr>
          <a:xfrm>
            <a:off x="2452650" y="2430776"/>
            <a:ext cx="968700" cy="181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57"/>
          <p:cNvSpPr txBox="1"/>
          <p:nvPr/>
        </p:nvSpPr>
        <p:spPr>
          <a:xfrm>
            <a:off x="5415604" y="195239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841" name="Google Shape;841;p57"/>
          <p:cNvSpPr txBox="1"/>
          <p:nvPr/>
        </p:nvSpPr>
        <p:spPr>
          <a:xfrm>
            <a:off x="2092051" y="246719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842" name="Google Shape;842;p57"/>
          <p:cNvSpPr/>
          <p:nvPr/>
        </p:nvSpPr>
        <p:spPr>
          <a:xfrm>
            <a:off x="4945400" y="2817750"/>
            <a:ext cx="1605000" cy="28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43" name="Google Shape;843;p57"/>
          <p:cNvCxnSpPr>
            <a:stCxn id="838" idx="1"/>
          </p:cNvCxnSpPr>
          <p:nvPr/>
        </p:nvCxnSpPr>
        <p:spPr>
          <a:xfrm flipH="1">
            <a:off x="1416301" y="2126848"/>
            <a:ext cx="1782300" cy="168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44" name="Google Shape;84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725" y="954900"/>
            <a:ext cx="6425400" cy="4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9" name="Google Shape;849;p58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 관리자_지원자관리(ADM_011)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화면으로 이동</a:t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850" name="Google Shape;850;p58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정태현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2.11.2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ADM_008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관리자_지원서 상세조회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51" name="Google Shape;851;p58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pic>
        <p:nvPicPr>
          <p:cNvPr id="852" name="Google Shape;85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954875"/>
            <a:ext cx="6520849" cy="37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58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854" name="Google Shape;854;p58"/>
          <p:cNvSpPr/>
          <p:nvPr/>
        </p:nvSpPr>
        <p:spPr>
          <a:xfrm>
            <a:off x="4809300" y="3773575"/>
            <a:ext cx="568200" cy="27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58"/>
          <p:cNvSpPr txBox="1"/>
          <p:nvPr/>
        </p:nvSpPr>
        <p:spPr>
          <a:xfrm>
            <a:off x="4913104" y="356447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pic>
        <p:nvPicPr>
          <p:cNvPr id="856" name="Google Shape;85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000" y="954900"/>
            <a:ext cx="6520849" cy="4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59"/>
          <p:cNvSpPr txBox="1"/>
          <p:nvPr/>
        </p:nvSpPr>
        <p:spPr>
          <a:xfrm>
            <a:off x="685800" y="2130425"/>
            <a:ext cx="7773600" cy="14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600">
                <a:latin typeface="Malgun Gothic"/>
                <a:ea typeface="Malgun Gothic"/>
                <a:cs typeface="Malgun Gothic"/>
                <a:sym typeface="Malgun Gothic"/>
              </a:rPr>
              <a:t>사용</a:t>
            </a:r>
            <a:r>
              <a:rPr lang="ko" sz="166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</a:t>
            </a:r>
            <a:endParaRPr sz="4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00" y="991046"/>
            <a:ext cx="6474426" cy="4072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67" name="Google Shape;867;p60"/>
          <p:cNvGraphicFramePr/>
          <p:nvPr/>
        </p:nvGraphicFramePr>
        <p:xfrm>
          <a:off x="6789395" y="6438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</a:t>
                      </a:r>
                      <a:r>
                        <a:rPr lang="ko" sz="8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콘도 메뉴를 클릭하면 콘도예약, </a:t>
                      </a: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콘도예약내역 하위메뉴가 나타나고, 콘도예약을 클릭하면</a:t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사용자_콘도예약 화면(USR_002)으로 이동하고, 콘도예약내역을 클릭하면</a:t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공통_콘도예약내역 화면(PUB_011)으로 이동한다.</a:t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</a:t>
                      </a: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이용권 메뉴를 클릭하면 이용권구매, 이용권 구매내역 하위메뉴가 나타나고, 이용권구매를 클릭하면</a:t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사용자_이용권구매 화면(USR_004)으로 이동하고, 이용권 구매내역을 클릭하면</a:t>
                      </a:r>
                      <a:endParaRPr sz="7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공통_이용권 구매목록 화면(PUB_012)으로 이동한다.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공통_후기게시판 화면(PUB_010)으로 이동한다.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 1:1문의 메뉴를 클릭하면 1:1문의하기, 1:1문의내역 하위메뉴가 나타나고, 1:1문의하기를 클릭하면 사용자_1:1 문의하기 화면(USR_001)으로 이동하고, 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1:1문의내역을 클릭하면 공통_1:1문의내역 화면(PUB_014)으로 이동한다.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⑤ 사용자_마이페이지 화면(USR_008)으로 이동한다.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⑥</a:t>
                      </a:r>
                      <a:r>
                        <a:rPr lang="ko" sz="7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해당 계정이 로그아웃되고 공통_메인화면(PUB_000)으로 이동한다.</a:t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5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55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868" name="Google Shape;868;p60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3.0</a:t>
                      </a:r>
                      <a:endParaRPr b="1" sz="10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USR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00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_메인화면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20-01-31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69" name="Google Shape;869;p60"/>
          <p:cNvGraphicFramePr/>
          <p:nvPr/>
        </p:nvGraphicFramePr>
        <p:xfrm>
          <a:off x="2073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69025"/>
                <a:gridCol w="53295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870" name="Google Shape;870;p60"/>
          <p:cNvSpPr txBox="1"/>
          <p:nvPr/>
        </p:nvSpPr>
        <p:spPr>
          <a:xfrm>
            <a:off x="2299921" y="1564985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871" name="Google Shape;871;p60"/>
          <p:cNvSpPr txBox="1"/>
          <p:nvPr/>
        </p:nvSpPr>
        <p:spPr>
          <a:xfrm>
            <a:off x="1784747" y="156497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872" name="Google Shape;872;p60"/>
          <p:cNvSpPr/>
          <p:nvPr/>
        </p:nvSpPr>
        <p:spPr>
          <a:xfrm>
            <a:off x="3421300" y="1076775"/>
            <a:ext cx="477000" cy="16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60"/>
          <p:cNvSpPr txBox="1"/>
          <p:nvPr/>
        </p:nvSpPr>
        <p:spPr>
          <a:xfrm>
            <a:off x="3479509" y="126371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874" name="Google Shape;874;p60"/>
          <p:cNvSpPr/>
          <p:nvPr/>
        </p:nvSpPr>
        <p:spPr>
          <a:xfrm>
            <a:off x="1752800" y="1055684"/>
            <a:ext cx="424500" cy="49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60"/>
          <p:cNvSpPr txBox="1"/>
          <p:nvPr/>
        </p:nvSpPr>
        <p:spPr>
          <a:xfrm>
            <a:off x="5955441" y="129789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⑥</a:t>
            </a:r>
            <a:endParaRPr b="1" sz="1200"/>
          </a:p>
        </p:txBody>
      </p:sp>
      <p:sp>
        <p:nvSpPr>
          <p:cNvPr id="876" name="Google Shape;876;p60"/>
          <p:cNvSpPr/>
          <p:nvPr/>
        </p:nvSpPr>
        <p:spPr>
          <a:xfrm>
            <a:off x="5584075" y="1119325"/>
            <a:ext cx="349500" cy="16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60"/>
          <p:cNvSpPr/>
          <p:nvPr/>
        </p:nvSpPr>
        <p:spPr>
          <a:xfrm>
            <a:off x="5961150" y="1112350"/>
            <a:ext cx="349200" cy="172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60"/>
          <p:cNvSpPr/>
          <p:nvPr/>
        </p:nvSpPr>
        <p:spPr>
          <a:xfrm>
            <a:off x="207325" y="4594850"/>
            <a:ext cx="6450900" cy="46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Footer</a:t>
            </a:r>
            <a:endParaRPr b="1" sz="24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9" name="Google Shape;879;p60"/>
          <p:cNvSpPr/>
          <p:nvPr/>
        </p:nvSpPr>
        <p:spPr>
          <a:xfrm>
            <a:off x="3983550" y="1096075"/>
            <a:ext cx="460500" cy="46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60"/>
          <p:cNvSpPr/>
          <p:nvPr/>
        </p:nvSpPr>
        <p:spPr>
          <a:xfrm>
            <a:off x="2209027" y="1054500"/>
            <a:ext cx="542400" cy="49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60"/>
          <p:cNvSpPr txBox="1"/>
          <p:nvPr/>
        </p:nvSpPr>
        <p:spPr>
          <a:xfrm>
            <a:off x="4033497" y="1564985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④</a:t>
            </a:r>
            <a:endParaRPr b="1" sz="1200"/>
          </a:p>
        </p:txBody>
      </p:sp>
      <p:sp>
        <p:nvSpPr>
          <p:cNvPr id="882" name="Google Shape;882;p60"/>
          <p:cNvSpPr txBox="1"/>
          <p:nvPr/>
        </p:nvSpPr>
        <p:spPr>
          <a:xfrm>
            <a:off x="5578534" y="129791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⑤</a:t>
            </a:r>
            <a:endParaRPr b="1" sz="1200"/>
          </a:p>
        </p:txBody>
      </p:sp>
      <p:sp>
        <p:nvSpPr>
          <p:cNvPr id="883" name="Google Shape;883;p60"/>
          <p:cNvSpPr/>
          <p:nvPr/>
        </p:nvSpPr>
        <p:spPr>
          <a:xfrm>
            <a:off x="6387475" y="1094050"/>
            <a:ext cx="198600" cy="20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60"/>
          <p:cNvSpPr/>
          <p:nvPr/>
        </p:nvSpPr>
        <p:spPr>
          <a:xfrm>
            <a:off x="207300" y="967675"/>
            <a:ext cx="6498600" cy="53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Header</a:t>
            </a:r>
            <a:endParaRPr b="1" sz="24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5" name="Google Shape;885;p60"/>
          <p:cNvSpPr/>
          <p:nvPr/>
        </p:nvSpPr>
        <p:spPr>
          <a:xfrm>
            <a:off x="5033450" y="1088750"/>
            <a:ext cx="513900" cy="185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60"/>
          <p:cNvSpPr/>
          <p:nvPr/>
        </p:nvSpPr>
        <p:spPr>
          <a:xfrm>
            <a:off x="6337925" y="1067325"/>
            <a:ext cx="248100" cy="242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1" name="Google Shape;891;p61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메인화면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USR_000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글 또는 제목을 입력하지 않았을 경우 ,”글|제목을 입력하세요 알림창이뜬다.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-글,내용을 입력했을 경우 글을 등록 하시겠습니까? 알림창이 뜬다.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글이 등록 되고 1:1문의내역(PUB_014)화면으로 화면이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892" name="Google Shape;892;p61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김수경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USR_001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사용자_1:1문의하기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93" name="Google Shape;893;p61"/>
          <p:cNvSpPr txBox="1"/>
          <p:nvPr/>
        </p:nvSpPr>
        <p:spPr>
          <a:xfrm>
            <a:off x="4166481" y="4473096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894" name="Google Shape;894;p61"/>
          <p:cNvSpPr txBox="1"/>
          <p:nvPr/>
        </p:nvSpPr>
        <p:spPr>
          <a:xfrm>
            <a:off x="2376615" y="479219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895" name="Google Shape;895;p61"/>
          <p:cNvSpPr/>
          <p:nvPr/>
        </p:nvSpPr>
        <p:spPr>
          <a:xfrm>
            <a:off x="3474775" y="4430338"/>
            <a:ext cx="507900" cy="2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61"/>
          <p:cNvSpPr txBox="1"/>
          <p:nvPr/>
        </p:nvSpPr>
        <p:spPr>
          <a:xfrm>
            <a:off x="3514518" y="4200187"/>
            <a:ext cx="3606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897" name="Google Shape;897;p61"/>
          <p:cNvSpPr/>
          <p:nvPr/>
        </p:nvSpPr>
        <p:spPr>
          <a:xfrm>
            <a:off x="2882667" y="4419033"/>
            <a:ext cx="507900" cy="2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61"/>
          <p:cNvSpPr txBox="1"/>
          <p:nvPr/>
        </p:nvSpPr>
        <p:spPr>
          <a:xfrm>
            <a:off x="2928061" y="4200187"/>
            <a:ext cx="3606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899" name="Google Shape;899;p61"/>
          <p:cNvSpPr/>
          <p:nvPr/>
        </p:nvSpPr>
        <p:spPr>
          <a:xfrm>
            <a:off x="232725" y="4827268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graphicFrame>
        <p:nvGraphicFramePr>
          <p:cNvPr id="900" name="Google Shape;900;p61"/>
          <p:cNvGraphicFramePr/>
          <p:nvPr/>
        </p:nvGraphicFramePr>
        <p:xfrm>
          <a:off x="232720" y="6438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pic>
        <p:nvPicPr>
          <p:cNvPr id="901" name="Google Shape;90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75" y="1073825"/>
            <a:ext cx="6425400" cy="3718375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61"/>
          <p:cNvSpPr/>
          <p:nvPr/>
        </p:nvSpPr>
        <p:spPr>
          <a:xfrm>
            <a:off x="389075" y="3787225"/>
            <a:ext cx="1455000" cy="23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3" name="Google Shape;903;p61"/>
          <p:cNvSpPr/>
          <p:nvPr/>
        </p:nvSpPr>
        <p:spPr>
          <a:xfrm>
            <a:off x="4995850" y="3712700"/>
            <a:ext cx="763800" cy="19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4" name="Google Shape;904;p61"/>
          <p:cNvSpPr txBox="1"/>
          <p:nvPr/>
        </p:nvSpPr>
        <p:spPr>
          <a:xfrm>
            <a:off x="4290321" y="4341093"/>
            <a:ext cx="3606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905" name="Google Shape;905;p61"/>
          <p:cNvSpPr txBox="1"/>
          <p:nvPr/>
        </p:nvSpPr>
        <p:spPr>
          <a:xfrm>
            <a:off x="4858730" y="4341094"/>
            <a:ext cx="3606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906" name="Google Shape;906;p61"/>
          <p:cNvSpPr txBox="1"/>
          <p:nvPr/>
        </p:nvSpPr>
        <p:spPr>
          <a:xfrm>
            <a:off x="5800830" y="3448911"/>
            <a:ext cx="3606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907" name="Google Shape;907;p61"/>
          <p:cNvSpPr/>
          <p:nvPr/>
        </p:nvSpPr>
        <p:spPr>
          <a:xfrm>
            <a:off x="4235726" y="4118926"/>
            <a:ext cx="4698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61"/>
          <p:cNvSpPr/>
          <p:nvPr/>
        </p:nvSpPr>
        <p:spPr>
          <a:xfrm>
            <a:off x="4785075" y="4102901"/>
            <a:ext cx="507900" cy="23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61"/>
          <p:cNvSpPr/>
          <p:nvPr/>
        </p:nvSpPr>
        <p:spPr>
          <a:xfrm>
            <a:off x="4995850" y="2095878"/>
            <a:ext cx="1455000" cy="23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10" name="Google Shape;91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00" y="954900"/>
            <a:ext cx="6478299" cy="4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954875"/>
            <a:ext cx="6522977" cy="4092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1" name="Google Shape;121;p17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입력한 이름과 핸드폰번호가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계정정보와 일치할 경우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해당 계정의 아이디가 알림창으로 표시된다.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계정정보와 일치하지 않을 경우 “계정정보를 조회할 수 없습니다.” 알림창이 뜨고,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값을 입력하지 않은 항목이 있을 경우 “이 입력란을 작성하세요”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알림창이 뜨며 해당 항목에 포커스가 이동된다.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공통_로그인화면(PUB_001)으로 이동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122" name="Google Shape;122;p17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1.1.1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_001_01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공통_아이디찾기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20-01-30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3" name="Google Shape;123;p17"/>
          <p:cNvGraphicFramePr/>
          <p:nvPr/>
        </p:nvGraphicFramePr>
        <p:xfrm>
          <a:off x="182895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425"/>
                <a:gridCol w="5349550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124" name="Google Shape;124;p17"/>
          <p:cNvSpPr/>
          <p:nvPr/>
        </p:nvSpPr>
        <p:spPr>
          <a:xfrm>
            <a:off x="2237900" y="3575699"/>
            <a:ext cx="947400" cy="29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3287137" y="3573312"/>
            <a:ext cx="963900" cy="30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 txBox="1"/>
          <p:nvPr/>
        </p:nvSpPr>
        <p:spPr>
          <a:xfrm>
            <a:off x="3645773" y="385214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cxnSp>
        <p:nvCxnSpPr>
          <p:cNvPr id="127" name="Google Shape;127;p17"/>
          <p:cNvCxnSpPr/>
          <p:nvPr/>
        </p:nvCxnSpPr>
        <p:spPr>
          <a:xfrm>
            <a:off x="3089875" y="2905857"/>
            <a:ext cx="0" cy="11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7"/>
          <p:cNvSpPr txBox="1"/>
          <p:nvPr/>
        </p:nvSpPr>
        <p:spPr>
          <a:xfrm>
            <a:off x="2531297" y="387419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129" name="Google Shape;129;p17"/>
          <p:cNvSpPr/>
          <p:nvPr/>
        </p:nvSpPr>
        <p:spPr>
          <a:xfrm>
            <a:off x="232725" y="48442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2138" y="3980572"/>
            <a:ext cx="2191500" cy="7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9525" y="1705137"/>
            <a:ext cx="2074114" cy="97431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>
          <a:xfrm>
            <a:off x="4453775" y="2290575"/>
            <a:ext cx="19848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9110" y="2891920"/>
            <a:ext cx="2074125" cy="99558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/>
          <p:nvPr/>
        </p:nvSpPr>
        <p:spPr>
          <a:xfrm>
            <a:off x="4456438" y="3472550"/>
            <a:ext cx="19848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5" name="Google Shape;915;p62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1:1문의 상세조회화면(PUB_014_01)으로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글 또는 제목을 입력하지 않았을 경우 ,”글|제목을 입력하세요 알림창이뜬다.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-글,내용을 입력했을 경우 글을 수정 하시겠습니까? 알림창이 뜬다.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글이 수정 되고 1:1문의내역화면(PUB_014)으로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916" name="Google Shape;916;p62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김수경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3.2.1.1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USR_001_01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사용자_1:1문의 내역 수정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17" name="Google Shape;917;p62"/>
          <p:cNvSpPr txBox="1"/>
          <p:nvPr/>
        </p:nvSpPr>
        <p:spPr>
          <a:xfrm>
            <a:off x="4166481" y="4473096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918" name="Google Shape;918;p62"/>
          <p:cNvSpPr txBox="1"/>
          <p:nvPr/>
        </p:nvSpPr>
        <p:spPr>
          <a:xfrm>
            <a:off x="2376615" y="479219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919" name="Google Shape;919;p62"/>
          <p:cNvSpPr/>
          <p:nvPr/>
        </p:nvSpPr>
        <p:spPr>
          <a:xfrm>
            <a:off x="3474775" y="4430338"/>
            <a:ext cx="507900" cy="2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62"/>
          <p:cNvSpPr txBox="1"/>
          <p:nvPr/>
        </p:nvSpPr>
        <p:spPr>
          <a:xfrm>
            <a:off x="3514518" y="4200187"/>
            <a:ext cx="3606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921" name="Google Shape;921;p62"/>
          <p:cNvSpPr/>
          <p:nvPr/>
        </p:nvSpPr>
        <p:spPr>
          <a:xfrm>
            <a:off x="2882667" y="4419033"/>
            <a:ext cx="507900" cy="2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62"/>
          <p:cNvSpPr txBox="1"/>
          <p:nvPr/>
        </p:nvSpPr>
        <p:spPr>
          <a:xfrm>
            <a:off x="2928061" y="4200187"/>
            <a:ext cx="3606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923" name="Google Shape;923;p62"/>
          <p:cNvSpPr/>
          <p:nvPr/>
        </p:nvSpPr>
        <p:spPr>
          <a:xfrm>
            <a:off x="232725" y="4827268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graphicFrame>
        <p:nvGraphicFramePr>
          <p:cNvPr id="924" name="Google Shape;924;p62"/>
          <p:cNvGraphicFramePr/>
          <p:nvPr/>
        </p:nvGraphicFramePr>
        <p:xfrm>
          <a:off x="232720" y="6438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pic>
        <p:nvPicPr>
          <p:cNvPr id="925" name="Google Shape;925;p62"/>
          <p:cNvPicPr preferRelativeResize="0"/>
          <p:nvPr/>
        </p:nvPicPr>
        <p:blipFill rotWithShape="1">
          <a:blip r:embed="rId3">
            <a:alphaModFix/>
          </a:blip>
          <a:srcRect b="-20111" l="0" r="-42979" t="-1483"/>
          <a:stretch/>
        </p:blipFill>
        <p:spPr>
          <a:xfrm>
            <a:off x="243550" y="954900"/>
            <a:ext cx="9277551" cy="4632949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62"/>
          <p:cNvSpPr/>
          <p:nvPr/>
        </p:nvSpPr>
        <p:spPr>
          <a:xfrm>
            <a:off x="5050125" y="2050875"/>
            <a:ext cx="1439700" cy="2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7" name="Google Shape;927;p62"/>
          <p:cNvSpPr/>
          <p:nvPr/>
        </p:nvSpPr>
        <p:spPr>
          <a:xfrm>
            <a:off x="393800" y="3786400"/>
            <a:ext cx="1439700" cy="2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8" name="Google Shape;928;p62"/>
          <p:cNvSpPr txBox="1"/>
          <p:nvPr/>
        </p:nvSpPr>
        <p:spPr>
          <a:xfrm>
            <a:off x="3875121" y="4118914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929" name="Google Shape;929;p62"/>
          <p:cNvSpPr txBox="1"/>
          <p:nvPr/>
        </p:nvSpPr>
        <p:spPr>
          <a:xfrm>
            <a:off x="4635254" y="408132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930" name="Google Shape;930;p62"/>
          <p:cNvSpPr txBox="1"/>
          <p:nvPr/>
        </p:nvSpPr>
        <p:spPr>
          <a:xfrm>
            <a:off x="5800829" y="361304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931" name="Google Shape;931;p62"/>
          <p:cNvSpPr/>
          <p:nvPr/>
        </p:nvSpPr>
        <p:spPr>
          <a:xfrm>
            <a:off x="4235726" y="4069139"/>
            <a:ext cx="4698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62"/>
          <p:cNvSpPr/>
          <p:nvPr/>
        </p:nvSpPr>
        <p:spPr>
          <a:xfrm>
            <a:off x="4892326" y="4047275"/>
            <a:ext cx="507900" cy="27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62"/>
          <p:cNvSpPr/>
          <p:nvPr/>
        </p:nvSpPr>
        <p:spPr>
          <a:xfrm>
            <a:off x="5050125" y="3698600"/>
            <a:ext cx="7095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4" name="Google Shape;93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00" y="954900"/>
            <a:ext cx="6478299" cy="4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9" name="Google Shape;939;p63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pic>
        <p:nvPicPr>
          <p:cNvPr id="940" name="Google Shape;9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25" y="954900"/>
            <a:ext cx="6425400" cy="37383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41" name="Google Shape;941;p63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</a:t>
                      </a:r>
                      <a:r>
                        <a:rPr lang="ko" sz="11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달력창이 뜬다.</a:t>
                      </a:r>
                      <a:endParaRPr sz="11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</a:t>
                      </a:r>
                      <a:r>
                        <a:rPr lang="ko" sz="11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달력창이 뜬다.</a:t>
                      </a:r>
                      <a:endParaRPr sz="11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</a:t>
                      </a:r>
                      <a:r>
                        <a:rPr lang="ko" sz="11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이용가능할 객실이 없을 경우 예약가능한 객실이업습니다. 알림창이뜨고 아니면 ④가 출력된다.. </a:t>
                      </a:r>
                      <a:r>
                        <a:rPr lang="ko" sz="8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b="1" sz="8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⑤</a:t>
                      </a:r>
                      <a:r>
                        <a:rPr lang="ko" sz="11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⑥이 출력된다.</a:t>
                      </a:r>
                      <a:r>
                        <a:rPr b="1" lang="ko" sz="11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b="1" sz="10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⑦</a:t>
                      </a:r>
                      <a:r>
                        <a:rPr lang="ko" sz="11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⑧이 출력된다.</a:t>
                      </a:r>
                      <a:endParaRPr sz="11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942" name="Google Shape;942;p63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김수경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3.3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USR_002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콘도 예약_1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43" name="Google Shape;943;p63"/>
          <p:cNvSpPr txBox="1"/>
          <p:nvPr/>
        </p:nvSpPr>
        <p:spPr>
          <a:xfrm>
            <a:off x="3125550" y="2015375"/>
            <a:ext cx="3138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/>
          </a:p>
        </p:txBody>
      </p:sp>
      <p:sp>
        <p:nvSpPr>
          <p:cNvPr id="944" name="Google Shape;944;p63"/>
          <p:cNvSpPr txBox="1"/>
          <p:nvPr/>
        </p:nvSpPr>
        <p:spPr>
          <a:xfrm>
            <a:off x="1567425" y="2492137"/>
            <a:ext cx="3534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④</a:t>
            </a:r>
            <a:endParaRPr/>
          </a:p>
        </p:txBody>
      </p:sp>
      <p:sp>
        <p:nvSpPr>
          <p:cNvPr id="945" name="Google Shape;945;p63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946" name="Google Shape;946;p63"/>
          <p:cNvSpPr txBox="1"/>
          <p:nvPr/>
        </p:nvSpPr>
        <p:spPr>
          <a:xfrm>
            <a:off x="4480275" y="1992488"/>
            <a:ext cx="3138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③</a:t>
            </a:r>
            <a:endParaRPr/>
          </a:p>
        </p:txBody>
      </p:sp>
      <p:sp>
        <p:nvSpPr>
          <p:cNvPr id="947" name="Google Shape;947;p63"/>
          <p:cNvSpPr/>
          <p:nvPr/>
        </p:nvSpPr>
        <p:spPr>
          <a:xfrm>
            <a:off x="4983600" y="2740413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8" name="Google Shape;948;p63"/>
          <p:cNvSpPr/>
          <p:nvPr/>
        </p:nvSpPr>
        <p:spPr>
          <a:xfrm>
            <a:off x="5009400" y="3674225"/>
            <a:ext cx="15534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9" name="Google Shape;949;p63"/>
          <p:cNvSpPr/>
          <p:nvPr/>
        </p:nvSpPr>
        <p:spPr>
          <a:xfrm>
            <a:off x="2857650" y="2355875"/>
            <a:ext cx="5817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63"/>
          <p:cNvSpPr txBox="1"/>
          <p:nvPr/>
        </p:nvSpPr>
        <p:spPr>
          <a:xfrm>
            <a:off x="2911100" y="4313100"/>
            <a:ext cx="3138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2222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⑦</a:t>
            </a:r>
            <a:endParaRPr/>
          </a:p>
        </p:txBody>
      </p:sp>
      <p:sp>
        <p:nvSpPr>
          <p:cNvPr id="951" name="Google Shape;951;p63"/>
          <p:cNvSpPr/>
          <p:nvPr/>
        </p:nvSpPr>
        <p:spPr>
          <a:xfrm>
            <a:off x="1899750" y="2571750"/>
            <a:ext cx="2993100" cy="734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63"/>
          <p:cNvSpPr/>
          <p:nvPr/>
        </p:nvSpPr>
        <p:spPr>
          <a:xfrm>
            <a:off x="3224900" y="4364100"/>
            <a:ext cx="581700" cy="28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63"/>
          <p:cNvSpPr txBox="1"/>
          <p:nvPr/>
        </p:nvSpPr>
        <p:spPr>
          <a:xfrm>
            <a:off x="3783100" y="2010125"/>
            <a:ext cx="353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/>
          </a:p>
        </p:txBody>
      </p:sp>
      <p:sp>
        <p:nvSpPr>
          <p:cNvPr id="954" name="Google Shape;954;p63"/>
          <p:cNvSpPr/>
          <p:nvPr/>
        </p:nvSpPr>
        <p:spPr>
          <a:xfrm>
            <a:off x="3807550" y="2355875"/>
            <a:ext cx="5220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63"/>
          <p:cNvSpPr/>
          <p:nvPr/>
        </p:nvSpPr>
        <p:spPr>
          <a:xfrm>
            <a:off x="4376175" y="2355875"/>
            <a:ext cx="3138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63"/>
          <p:cNvSpPr/>
          <p:nvPr/>
        </p:nvSpPr>
        <p:spPr>
          <a:xfrm>
            <a:off x="3042300" y="2979500"/>
            <a:ext cx="480300" cy="209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63"/>
          <p:cNvSpPr txBox="1"/>
          <p:nvPr/>
        </p:nvSpPr>
        <p:spPr>
          <a:xfrm>
            <a:off x="2857650" y="2655363"/>
            <a:ext cx="3138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⑤</a:t>
            </a:r>
            <a:endParaRPr/>
          </a:p>
        </p:txBody>
      </p:sp>
      <p:sp>
        <p:nvSpPr>
          <p:cNvPr id="958" name="Google Shape;958;p63"/>
          <p:cNvSpPr/>
          <p:nvPr/>
        </p:nvSpPr>
        <p:spPr>
          <a:xfrm>
            <a:off x="2458575" y="3305850"/>
            <a:ext cx="2434200" cy="134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63"/>
          <p:cNvSpPr txBox="1"/>
          <p:nvPr/>
        </p:nvSpPr>
        <p:spPr>
          <a:xfrm>
            <a:off x="2181675" y="3305850"/>
            <a:ext cx="4002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22222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⑥</a:t>
            </a:r>
            <a:endParaRPr b="1"/>
          </a:p>
        </p:txBody>
      </p:sp>
      <p:pic>
        <p:nvPicPr>
          <p:cNvPr id="960" name="Google Shape;96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00" y="954900"/>
            <a:ext cx="6478299" cy="4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5" name="Google Shape;965;p64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⑨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외부 결제창으로 이동 후 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콘도예약결과(USR_002_01)로 이동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⑩ </a:t>
                      </a:r>
                      <a:r>
                        <a:rPr lang="ko" sz="11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④⑥⑧이 없어지고</a:t>
                      </a:r>
                      <a:endParaRPr sz="11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" sz="11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step1화면으로 이동</a:t>
                      </a:r>
                      <a:endParaRPr sz="11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  <a:tr h="3185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graphicFrame>
        <p:nvGraphicFramePr>
          <p:cNvPr id="966" name="Google Shape;966;p64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김수경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3.3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USR_002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콘도 예약_3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67" name="Google Shape;967;p64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pic>
        <p:nvPicPr>
          <p:cNvPr id="968" name="Google Shape;96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25" y="954902"/>
            <a:ext cx="6520849" cy="3813126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64"/>
          <p:cNvSpPr/>
          <p:nvPr/>
        </p:nvSpPr>
        <p:spPr>
          <a:xfrm>
            <a:off x="1483900" y="1945650"/>
            <a:ext cx="4006200" cy="2759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64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971" name="Google Shape;971;p64"/>
          <p:cNvSpPr txBox="1"/>
          <p:nvPr/>
        </p:nvSpPr>
        <p:spPr>
          <a:xfrm>
            <a:off x="5434900" y="4300350"/>
            <a:ext cx="3507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22222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⑨</a:t>
            </a:r>
            <a:endParaRPr b="1"/>
          </a:p>
        </p:txBody>
      </p:sp>
      <p:sp>
        <p:nvSpPr>
          <p:cNvPr id="972" name="Google Shape;972;p64"/>
          <p:cNvSpPr txBox="1"/>
          <p:nvPr/>
        </p:nvSpPr>
        <p:spPr>
          <a:xfrm>
            <a:off x="3979325" y="4098600"/>
            <a:ext cx="3507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⑩</a:t>
            </a:r>
            <a:endParaRPr b="1"/>
          </a:p>
        </p:txBody>
      </p:sp>
      <p:sp>
        <p:nvSpPr>
          <p:cNvPr id="973" name="Google Shape;973;p64"/>
          <p:cNvSpPr/>
          <p:nvPr/>
        </p:nvSpPr>
        <p:spPr>
          <a:xfrm>
            <a:off x="4265875" y="4354950"/>
            <a:ext cx="571200" cy="300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64"/>
          <p:cNvSpPr/>
          <p:nvPr/>
        </p:nvSpPr>
        <p:spPr>
          <a:xfrm>
            <a:off x="4974100" y="4400550"/>
            <a:ext cx="460800" cy="209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64"/>
          <p:cNvSpPr txBox="1"/>
          <p:nvPr/>
        </p:nvSpPr>
        <p:spPr>
          <a:xfrm>
            <a:off x="1133200" y="1817713"/>
            <a:ext cx="350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22222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⑧</a:t>
            </a:r>
            <a:endParaRPr b="1"/>
          </a:p>
        </p:txBody>
      </p:sp>
      <p:pic>
        <p:nvPicPr>
          <p:cNvPr id="976" name="Google Shape;97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025" y="954900"/>
            <a:ext cx="6547275" cy="4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1" name="Google Shape;981;p65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</a:t>
                      </a: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버튼을 클릭하면</a:t>
                      </a:r>
                      <a:r>
                        <a:rPr b="1" lang="ko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콘도예약내역(PUB_011)로 이동한다.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</a:t>
                      </a: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버튼을 클릭하면</a:t>
                      </a:r>
                      <a:r>
                        <a:rPr b="1" lang="ko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사용자메인화면(USR_000)으로 이동한다.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982" name="Google Shape;982;p65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김수경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3.3.2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USR_002_01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콘도 예약 결과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3" name="Google Shape;983;p65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pic>
        <p:nvPicPr>
          <p:cNvPr id="984" name="Google Shape;98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954899"/>
            <a:ext cx="6520851" cy="35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65"/>
          <p:cNvSpPr txBox="1"/>
          <p:nvPr/>
        </p:nvSpPr>
        <p:spPr>
          <a:xfrm>
            <a:off x="2602050" y="3786175"/>
            <a:ext cx="328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/>
          </a:p>
        </p:txBody>
      </p:sp>
      <p:sp>
        <p:nvSpPr>
          <p:cNvPr id="986" name="Google Shape;986;p65"/>
          <p:cNvSpPr txBox="1"/>
          <p:nvPr/>
        </p:nvSpPr>
        <p:spPr>
          <a:xfrm>
            <a:off x="3312525" y="3762625"/>
            <a:ext cx="380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/>
          </a:p>
        </p:txBody>
      </p:sp>
      <p:sp>
        <p:nvSpPr>
          <p:cNvPr id="987" name="Google Shape;987;p65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pic>
        <p:nvPicPr>
          <p:cNvPr id="988" name="Google Shape;98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025" y="954900"/>
            <a:ext cx="6547275" cy="40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00" y="1342750"/>
            <a:ext cx="6520801" cy="3425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94" name="Google Shape;994;p66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r>
                        <a:rPr b="1"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첨부할 파일을 선택하면 서버로 업로드가 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</a:t>
                      </a: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공통_후기게시판(PUB_010)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기존 화면으로 이동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</a:t>
                      </a: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공통_후기게시판(PUB_010)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후기 게시글이 등록된 화면으로 이동 제목, 내용 미입력 후 버튼 클릭시 각각 알림창 출력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995" name="Google Shape;995;p66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남구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3.5.1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USR_003_01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사용자_후기게시글 등록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96" name="Google Shape;996;p66"/>
          <p:cNvGraphicFramePr/>
          <p:nvPr/>
        </p:nvGraphicFramePr>
        <p:xfrm>
          <a:off x="185045" y="6438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00"/>
                <a:gridCol w="5347800"/>
              </a:tblGrid>
              <a:tr h="311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997" name="Google Shape;997;p66"/>
          <p:cNvSpPr/>
          <p:nvPr/>
        </p:nvSpPr>
        <p:spPr>
          <a:xfrm>
            <a:off x="185000" y="4768025"/>
            <a:ext cx="6520800" cy="27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998" name="Google Shape;998;p66"/>
          <p:cNvSpPr txBox="1"/>
          <p:nvPr/>
        </p:nvSpPr>
        <p:spPr>
          <a:xfrm>
            <a:off x="211755" y="4195677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999" name="Google Shape;999;p66"/>
          <p:cNvSpPr txBox="1"/>
          <p:nvPr/>
        </p:nvSpPr>
        <p:spPr>
          <a:xfrm>
            <a:off x="4846129" y="354447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1000" name="Google Shape;1000;p66"/>
          <p:cNvSpPr txBox="1"/>
          <p:nvPr/>
        </p:nvSpPr>
        <p:spPr>
          <a:xfrm>
            <a:off x="6288605" y="3544552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1001" name="Google Shape;1001;p66"/>
          <p:cNvSpPr/>
          <p:nvPr/>
        </p:nvSpPr>
        <p:spPr>
          <a:xfrm>
            <a:off x="552075" y="4235275"/>
            <a:ext cx="492000" cy="12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66"/>
          <p:cNvSpPr/>
          <p:nvPr/>
        </p:nvSpPr>
        <p:spPr>
          <a:xfrm>
            <a:off x="5250300" y="3556100"/>
            <a:ext cx="360600" cy="18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66"/>
          <p:cNvSpPr/>
          <p:nvPr/>
        </p:nvSpPr>
        <p:spPr>
          <a:xfrm>
            <a:off x="5720500" y="3556025"/>
            <a:ext cx="528000" cy="18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4" name="Google Shape;100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000" y="954900"/>
            <a:ext cx="6547298" cy="413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75" y="1291375"/>
            <a:ext cx="6520849" cy="34573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10" name="Google Shape;1010;p67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r>
                        <a:rPr b="1"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수정할 첨부파일 선택하면 서버로 업로드가 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</a:t>
                      </a: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공통_후기게시판 상세조회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(PUB_010_01) 기존 화면으로 이동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</a:t>
                      </a: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공통_후기게시판 상세조회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(PUB_010_01) 수정된 화면으로 이동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제목 미입력 후 수정 클릭시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제목을 입력해주세요 알림창 출력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 미입력 후 수정 클릭시 내용을 입력해주세요 알림창 출력</a:t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222222"/>
                        </a:solidFill>
                        <a:highlight>
                          <a:schemeClr val="lt1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1011" name="Google Shape;1011;p67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남구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3.5.3.1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USR_003_02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사용자_후기게시글 수정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12" name="Google Shape;1012;p67"/>
          <p:cNvGraphicFramePr/>
          <p:nvPr/>
        </p:nvGraphicFramePr>
        <p:xfrm>
          <a:off x="185045" y="6438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00"/>
                <a:gridCol w="5347800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1013" name="Google Shape;1013;p67"/>
          <p:cNvSpPr/>
          <p:nvPr/>
        </p:nvSpPr>
        <p:spPr>
          <a:xfrm>
            <a:off x="185025" y="4768025"/>
            <a:ext cx="6520800" cy="27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1014" name="Google Shape;1014;p67"/>
          <p:cNvSpPr txBox="1"/>
          <p:nvPr/>
        </p:nvSpPr>
        <p:spPr>
          <a:xfrm>
            <a:off x="882630" y="4101727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1015" name="Google Shape;1015;p67"/>
          <p:cNvSpPr txBox="1"/>
          <p:nvPr/>
        </p:nvSpPr>
        <p:spPr>
          <a:xfrm>
            <a:off x="5685405" y="3583102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1016" name="Google Shape;1016;p67"/>
          <p:cNvSpPr txBox="1"/>
          <p:nvPr/>
        </p:nvSpPr>
        <p:spPr>
          <a:xfrm>
            <a:off x="6039030" y="3583102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1017" name="Google Shape;1017;p67"/>
          <p:cNvSpPr/>
          <p:nvPr/>
        </p:nvSpPr>
        <p:spPr>
          <a:xfrm>
            <a:off x="5788975" y="3824525"/>
            <a:ext cx="280200" cy="17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67"/>
          <p:cNvSpPr/>
          <p:nvPr/>
        </p:nvSpPr>
        <p:spPr>
          <a:xfrm>
            <a:off x="6092575" y="3824525"/>
            <a:ext cx="253500" cy="17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67"/>
          <p:cNvSpPr/>
          <p:nvPr/>
        </p:nvSpPr>
        <p:spPr>
          <a:xfrm>
            <a:off x="504350" y="4347275"/>
            <a:ext cx="341100" cy="17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0" name="Google Shape;102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975" y="954900"/>
            <a:ext cx="6547325" cy="33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954875"/>
            <a:ext cx="6604374" cy="3883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26" name="Google Shape;1026;p68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리프트권 미선택 or 4시간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이용권 선택, 매수 선택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리프트 이용 미선택 선택시 수량 선택은 미출력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라디오 버튼은 한개 선택시 나머지 선택불가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②장비 렌탈 미선택 or 4시간 이용권 선택, 매수 선택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장비렌탈 미선택 선택시 렌탈 장비/수량 선택은 미출력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라디오 버튼은 한개 선택시 나머지 선택불가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외부 결제창으로 이동후 결제 완료 시 사용자_이용권 구매 결과(USR_004_01)화면으로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리프트, 장비 모두 미선택시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“이용권을 선택해주세요” 알림창 출력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1027" name="Google Shape;1027;p68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남구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3.6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USR_004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사용자_이용권 구매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28" name="Google Shape;1028;p68"/>
          <p:cNvGraphicFramePr/>
          <p:nvPr/>
        </p:nvGraphicFramePr>
        <p:xfrm>
          <a:off x="185020" y="6438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81600"/>
                <a:gridCol w="538697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1029" name="Google Shape;1029;p68"/>
          <p:cNvSpPr txBox="1"/>
          <p:nvPr/>
        </p:nvSpPr>
        <p:spPr>
          <a:xfrm>
            <a:off x="1113804" y="206964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1030" name="Google Shape;1030;p68"/>
          <p:cNvSpPr txBox="1"/>
          <p:nvPr/>
        </p:nvSpPr>
        <p:spPr>
          <a:xfrm>
            <a:off x="1054601" y="345277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1031" name="Google Shape;1031;p68"/>
          <p:cNvSpPr txBox="1"/>
          <p:nvPr/>
        </p:nvSpPr>
        <p:spPr>
          <a:xfrm>
            <a:off x="5464805" y="4578347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1032" name="Google Shape;1032;p68"/>
          <p:cNvSpPr/>
          <p:nvPr/>
        </p:nvSpPr>
        <p:spPr>
          <a:xfrm>
            <a:off x="232750" y="4838225"/>
            <a:ext cx="65208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1033" name="Google Shape;1033;p68"/>
          <p:cNvSpPr/>
          <p:nvPr/>
        </p:nvSpPr>
        <p:spPr>
          <a:xfrm>
            <a:off x="4927675" y="4544875"/>
            <a:ext cx="537000" cy="24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4" name="Google Shape;103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298" y="2391563"/>
            <a:ext cx="1666050" cy="908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68"/>
          <p:cNvSpPr/>
          <p:nvPr/>
        </p:nvSpPr>
        <p:spPr>
          <a:xfrm>
            <a:off x="5029300" y="2909027"/>
            <a:ext cx="1605000" cy="30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36" name="Google Shape;1036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500" y="954900"/>
            <a:ext cx="6520802" cy="3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1" name="Google Shape;1041;p69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이용권 구매내역화면(PUB_012)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으로 이동한다.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사용자_메인화면(USR_000)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1042" name="Google Shape;1042;p69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남구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3.6.1.1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USR_004_01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사용자_이용권 구매 결과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43" name="Google Shape;1043;p69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pic>
        <p:nvPicPr>
          <p:cNvPr id="1044" name="Google Shape;104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954875"/>
            <a:ext cx="6520850" cy="4092449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69"/>
          <p:cNvSpPr txBox="1"/>
          <p:nvPr/>
        </p:nvSpPr>
        <p:spPr>
          <a:xfrm>
            <a:off x="2164429" y="411702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1046" name="Google Shape;1046;p69"/>
          <p:cNvSpPr txBox="1"/>
          <p:nvPr/>
        </p:nvSpPr>
        <p:spPr>
          <a:xfrm>
            <a:off x="4211401" y="4117023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1047" name="Google Shape;1047;p69"/>
          <p:cNvSpPr/>
          <p:nvPr/>
        </p:nvSpPr>
        <p:spPr>
          <a:xfrm>
            <a:off x="185025" y="4768025"/>
            <a:ext cx="6520800" cy="27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1048" name="Google Shape;1048;p69"/>
          <p:cNvSpPr/>
          <p:nvPr/>
        </p:nvSpPr>
        <p:spPr>
          <a:xfrm>
            <a:off x="2525025" y="4100225"/>
            <a:ext cx="797700" cy="24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69"/>
          <p:cNvSpPr/>
          <p:nvPr/>
        </p:nvSpPr>
        <p:spPr>
          <a:xfrm>
            <a:off x="3421350" y="4100225"/>
            <a:ext cx="797700" cy="24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0" name="Google Shape;105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025" y="954900"/>
            <a:ext cx="6547275" cy="5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954900"/>
            <a:ext cx="6520850" cy="3872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56" name="Google Shape;1056;p70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입력필드가 이상없이 작성되었으면 “회원정보가 수정되었습니다” 알림창이 뜨고 회원정보가 수정되며 사용자_메인화면(USR_000) 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 또는 핸드폰번호가 형식에 맞지 않은채로 수정완료 버튼을 클릭하면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“~를 확인해주세요.” </a:t>
                      </a: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해당 형식의 확인알림창이 나타난다.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“정말 탈퇴하시겠습니까?” 알림창이 뜨고, 확인버튼을 누르면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해당계정이 삭제되고 로그아웃되면서 공통_메인화면(PUB_000)으로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공통_후기게시판 화면(PUB_009)으로 이동하여 해당 계정이 작성한 후기게시글만 표시한다.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④ 사용자_메인화면(USR_000)으로 이동한다.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1057" name="Google Shape;1057;p70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3.8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USR_005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사용자_마이페이지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t/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58" name="Google Shape;1058;p70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50"/>
                <a:gridCol w="5347800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1059" name="Google Shape;1059;p70"/>
          <p:cNvSpPr txBox="1"/>
          <p:nvPr/>
        </p:nvSpPr>
        <p:spPr>
          <a:xfrm>
            <a:off x="2376615" y="4792198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1060" name="Google Shape;1060;p70"/>
          <p:cNvSpPr/>
          <p:nvPr/>
        </p:nvSpPr>
        <p:spPr>
          <a:xfrm>
            <a:off x="3486080" y="4354138"/>
            <a:ext cx="507900" cy="2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70"/>
          <p:cNvSpPr txBox="1"/>
          <p:nvPr/>
        </p:nvSpPr>
        <p:spPr>
          <a:xfrm>
            <a:off x="3559718" y="4157962"/>
            <a:ext cx="3606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1062" name="Google Shape;1062;p70"/>
          <p:cNvSpPr/>
          <p:nvPr/>
        </p:nvSpPr>
        <p:spPr>
          <a:xfrm>
            <a:off x="2882667" y="4362511"/>
            <a:ext cx="507900" cy="2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70"/>
          <p:cNvSpPr txBox="1"/>
          <p:nvPr/>
        </p:nvSpPr>
        <p:spPr>
          <a:xfrm>
            <a:off x="4157486" y="4157962"/>
            <a:ext cx="3606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1064" name="Google Shape;1064;p70"/>
          <p:cNvSpPr/>
          <p:nvPr/>
        </p:nvSpPr>
        <p:spPr>
          <a:xfrm>
            <a:off x="232725" y="4827268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1065" name="Google Shape;1065;p70"/>
          <p:cNvSpPr/>
          <p:nvPr/>
        </p:nvSpPr>
        <p:spPr>
          <a:xfrm>
            <a:off x="361425" y="2455825"/>
            <a:ext cx="1528800" cy="2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6" name="Google Shape;1066;p70"/>
          <p:cNvSpPr/>
          <p:nvPr/>
        </p:nvSpPr>
        <p:spPr>
          <a:xfrm>
            <a:off x="338816" y="3484300"/>
            <a:ext cx="1528800" cy="2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7" name="Google Shape;1067;p70"/>
          <p:cNvSpPr/>
          <p:nvPr/>
        </p:nvSpPr>
        <p:spPr>
          <a:xfrm>
            <a:off x="2266650" y="4362500"/>
            <a:ext cx="531900" cy="2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70"/>
          <p:cNvSpPr/>
          <p:nvPr/>
        </p:nvSpPr>
        <p:spPr>
          <a:xfrm>
            <a:off x="4083828" y="4354138"/>
            <a:ext cx="507900" cy="2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70"/>
          <p:cNvSpPr txBox="1"/>
          <p:nvPr/>
        </p:nvSpPr>
        <p:spPr>
          <a:xfrm>
            <a:off x="2961968" y="4157962"/>
            <a:ext cx="3606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1070" name="Google Shape;1070;p70"/>
          <p:cNvSpPr txBox="1"/>
          <p:nvPr/>
        </p:nvSpPr>
        <p:spPr>
          <a:xfrm>
            <a:off x="2364218" y="4157962"/>
            <a:ext cx="3606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④</a:t>
            </a:r>
            <a:endParaRPr b="1" sz="1200"/>
          </a:p>
        </p:txBody>
      </p:sp>
      <p:sp>
        <p:nvSpPr>
          <p:cNvPr id="1071" name="Google Shape;1071;p70"/>
          <p:cNvSpPr/>
          <p:nvPr/>
        </p:nvSpPr>
        <p:spPr>
          <a:xfrm>
            <a:off x="4572000" y="3371050"/>
            <a:ext cx="1173000" cy="26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72" name="Google Shape;107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025" y="954900"/>
            <a:ext cx="6520852" cy="374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25" y="954900"/>
            <a:ext cx="6473152" cy="4092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0" name="Google Shape;140;p18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입력한 아이디, 이름과 핸드폰번호가 회원 계정정보와 일치할 경우 공통_비밀번호변경 화면(PUB_001_02_01)으로 이동한다.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계정정보와 일치하지 않을 경우 “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일치하는 회원정보가 없습니다.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 알림창이 뜨고,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값을 입력하지 않은 항목이 있을 경우 “이 입력란을 작성하세요.”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알림이 뜨며 해당 항목에 포커스가 이동된다.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공통_로그인화면(PUB_001)으로 이동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141" name="Google Shape;141;p18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1.1.2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_001_0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공통_비밀번호찾기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20-01-30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2" name="Google Shape;142;p18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032725"/>
                <a:gridCol w="34881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143" name="Google Shape;143;p18"/>
          <p:cNvSpPr/>
          <p:nvPr/>
        </p:nvSpPr>
        <p:spPr>
          <a:xfrm>
            <a:off x="2269600" y="3925101"/>
            <a:ext cx="951600" cy="27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3315075" y="3925101"/>
            <a:ext cx="951600" cy="276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 txBox="1"/>
          <p:nvPr/>
        </p:nvSpPr>
        <p:spPr>
          <a:xfrm>
            <a:off x="3610576" y="4201102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146" name="Google Shape;146;p18"/>
          <p:cNvSpPr txBox="1"/>
          <p:nvPr/>
        </p:nvSpPr>
        <p:spPr>
          <a:xfrm>
            <a:off x="2565105" y="4201089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147" name="Google Shape;147;p18"/>
          <p:cNvSpPr/>
          <p:nvPr/>
        </p:nvSpPr>
        <p:spPr>
          <a:xfrm>
            <a:off x="232725" y="48442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cxnSp>
        <p:nvCxnSpPr>
          <p:cNvPr id="148" name="Google Shape;148;p18"/>
          <p:cNvCxnSpPr/>
          <p:nvPr/>
        </p:nvCxnSpPr>
        <p:spPr>
          <a:xfrm>
            <a:off x="3066046" y="2629933"/>
            <a:ext cx="0" cy="1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9" name="Google Shape;14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250" y="3600388"/>
            <a:ext cx="1858850" cy="9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3125" y="2896825"/>
            <a:ext cx="2068275" cy="9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/>
          <p:nvPr/>
        </p:nvSpPr>
        <p:spPr>
          <a:xfrm>
            <a:off x="4527150" y="3471975"/>
            <a:ext cx="1977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954900"/>
            <a:ext cx="6520848" cy="40924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7" name="Google Shape;157;p19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값이 입력되지 않았거나 형식에 맞지않거나 비밀번호  확인이 안되었을 경우 “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비밀번호를 확인해주세요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” 알림창이 뜬다.</a:t>
                      </a:r>
                      <a:b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형식에 맞고 비밀번호 확인이 모두 되었을 경우 “비밀번호가 변경되었습니다” 알림창이 뜨고 확인버튼을 누르면 공통_로그인화면(PUB_001)으로 이동한다.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공통_비밀번호 찾기 화면(PUB_001_02)으로 이동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158" name="Google Shape;158;p19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1.1.2.1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_001_0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2_01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공통_비밀번호 변경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20-01-30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9" name="Google Shape;159;p19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00"/>
                <a:gridCol w="5347850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160" name="Google Shape;160;p19"/>
          <p:cNvSpPr/>
          <p:nvPr/>
        </p:nvSpPr>
        <p:spPr>
          <a:xfrm>
            <a:off x="2751525" y="3469649"/>
            <a:ext cx="342900" cy="27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2742675" y="3734700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162" name="Google Shape;162;p19"/>
          <p:cNvSpPr/>
          <p:nvPr/>
        </p:nvSpPr>
        <p:spPr>
          <a:xfrm>
            <a:off x="3228525" y="3453301"/>
            <a:ext cx="359400" cy="28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 txBox="1"/>
          <p:nvPr/>
        </p:nvSpPr>
        <p:spPr>
          <a:xfrm>
            <a:off x="3227926" y="3734702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164" name="Google Shape;164;p19"/>
          <p:cNvSpPr/>
          <p:nvPr/>
        </p:nvSpPr>
        <p:spPr>
          <a:xfrm>
            <a:off x="232725" y="48442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375" y="1662099"/>
            <a:ext cx="1836650" cy="8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/>
          <p:nvPr/>
        </p:nvSpPr>
        <p:spPr>
          <a:xfrm>
            <a:off x="4703250" y="2171875"/>
            <a:ext cx="1764300" cy="32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7" name="Google Shape;16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0750" y="3041476"/>
            <a:ext cx="1836650" cy="8689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/>
          <p:nvPr/>
        </p:nvSpPr>
        <p:spPr>
          <a:xfrm>
            <a:off x="4703250" y="3527763"/>
            <a:ext cx="1764300" cy="32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25" y="954900"/>
            <a:ext cx="6493651" cy="40844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4" name="Google Shape;174;p20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</a:t>
                      </a: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모든 입력필드가 이상없이 작성되었으면 “회원가입이 완료되었습니다. 로그인 후 이용해주세요.” 알림과 함께 공통_로그인화면(PUB_001)으로 이동한다.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입력하지 않은 항목이 있을경우 “~(해당항목) 을/를 확인해주세요.” 알림창이 뜨고 해당 항목으로 포커스가 이동한다.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형식에 맞지 않는 항목이 있을경우 “~(해당항목) 을/를 확인해주세요” 알림창이 뜬다.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③ 공통_로그인화면(PUB_001)으로 이동한다.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sp>
        <p:nvSpPr>
          <p:cNvPr id="175" name="Google Shape;175;p20"/>
          <p:cNvSpPr/>
          <p:nvPr/>
        </p:nvSpPr>
        <p:spPr>
          <a:xfrm>
            <a:off x="3395564" y="4474132"/>
            <a:ext cx="541200" cy="29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6" name="Google Shape;176;p20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공통_회원가입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정재웅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20-01-30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7" name="Google Shape;177;p20"/>
          <p:cNvGraphicFramePr/>
          <p:nvPr/>
        </p:nvGraphicFramePr>
        <p:xfrm>
          <a:off x="185020" y="643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227600"/>
                <a:gridCol w="5293250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25">
                <a:tc gridSpan="2" vMerge="1"/>
                <a:tc hMerge="1" vMerge="1"/>
              </a:tr>
            </a:tbl>
          </a:graphicData>
        </a:graphic>
      </p:graphicFrame>
      <p:sp>
        <p:nvSpPr>
          <p:cNvPr id="178" name="Google Shape;178;p20"/>
          <p:cNvSpPr txBox="1"/>
          <p:nvPr/>
        </p:nvSpPr>
        <p:spPr>
          <a:xfrm>
            <a:off x="3004651" y="3949177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179" name="Google Shape;179;p20"/>
          <p:cNvSpPr/>
          <p:nvPr/>
        </p:nvSpPr>
        <p:spPr>
          <a:xfrm>
            <a:off x="2793659" y="4474131"/>
            <a:ext cx="541200" cy="29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0"/>
          <p:cNvSpPr txBox="1"/>
          <p:nvPr/>
        </p:nvSpPr>
        <p:spPr>
          <a:xfrm>
            <a:off x="2894208" y="4250906"/>
            <a:ext cx="3606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181" name="Google Shape;181;p20"/>
          <p:cNvSpPr txBox="1"/>
          <p:nvPr/>
        </p:nvSpPr>
        <p:spPr>
          <a:xfrm>
            <a:off x="3502801" y="4260543"/>
            <a:ext cx="360600" cy="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182" name="Google Shape;182;p20"/>
          <p:cNvSpPr/>
          <p:nvPr/>
        </p:nvSpPr>
        <p:spPr>
          <a:xfrm>
            <a:off x="232725" y="4830199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373375" y="2670075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373375" y="3750138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4831075" y="4101150"/>
            <a:ext cx="1605000" cy="35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Close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025" y="954900"/>
            <a:ext cx="6520848" cy="4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1" name="Google Shape;191;p21"/>
          <p:cNvGraphicFramePr/>
          <p:nvPr/>
        </p:nvGraphicFramePr>
        <p:xfrm>
          <a:off x="67893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382900"/>
                <a:gridCol w="17456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① 관리자 계정으로 로그인 시 ‘글쓰기’ 버튼이 표시되며 클릭시 관리자_모집공고 게시글 등록 화면(ADM_010_01)으로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② 리스트의 제목 클릭시 공통_모집공고 게시글 상세조회(PUB_003_01)화면으로 이동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graphicFrame>
        <p:nvGraphicFramePr>
          <p:cNvPr id="192" name="Google Shape;192;p21"/>
          <p:cNvGraphicFramePr/>
          <p:nvPr/>
        </p:nvGraphicFramePr>
        <p:xfrm>
          <a:off x="185020" y="147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{18C46467-5AE1-43AC-9C87-27A3600FB3E1}</a:tableStyleId>
              </a:tblPr>
              <a:tblGrid>
                <a:gridCol w="1078175"/>
                <a:gridCol w="1189450"/>
                <a:gridCol w="968700"/>
                <a:gridCol w="2966125"/>
                <a:gridCol w="498350"/>
                <a:gridCol w="677150"/>
                <a:gridCol w="677800"/>
                <a:gridCol w="677150"/>
              </a:tblGrid>
              <a:tr h="2047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6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정의</a:t>
                      </a:r>
                      <a:endParaRPr b="1" sz="16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기능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ID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명칭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개정</a:t>
                      </a:r>
                      <a:endParaRPr b="1" sz="9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초판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정태현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20-01-08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47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1.3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PUB</a:t>
                      </a:r>
                      <a:r>
                        <a:rPr b="1" lang="ko" sz="9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_0</a:t>
                      </a: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03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공통_모집공고 게시판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갱신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정태현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Malgun Gothic"/>
                        <a:buNone/>
                      </a:pPr>
                      <a:r>
                        <a:rPr b="1" lang="ko" sz="9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20-01-10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25" y="1376875"/>
            <a:ext cx="6425400" cy="332376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4" name="Google Shape;194;p21"/>
          <p:cNvGraphicFramePr/>
          <p:nvPr/>
        </p:nvGraphicFramePr>
        <p:xfrm>
          <a:off x="184995" y="6438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{18C46467-5AE1-43AC-9C87-27A3600FB3E1}</a:tableStyleId>
              </a:tblPr>
              <a:tblGrid>
                <a:gridCol w="1173025"/>
                <a:gridCol w="5347825"/>
              </a:tblGrid>
              <a:tr h="3110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algun Gothic"/>
                        <a:buNone/>
                      </a:pPr>
                      <a:r>
                        <a:rPr b="1" lang="ko" sz="12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레이아웃</a:t>
                      </a:r>
                      <a:endParaRPr b="1" sz="12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53700">
                <a:tc gridSpan="2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453700">
                <a:tc gridSpan="2" vMerge="1"/>
                <a:tc hMerge="1" vMerge="1"/>
              </a:tr>
              <a:tr h="3185050">
                <a:tc gridSpan="2" vMerge="1"/>
                <a:tc hMerge="1" vMerge="1"/>
              </a:tr>
            </a:tbl>
          </a:graphicData>
        </a:graphic>
      </p:graphicFrame>
      <p:sp>
        <p:nvSpPr>
          <p:cNvPr id="195" name="Google Shape;195;p21"/>
          <p:cNvSpPr/>
          <p:nvPr/>
        </p:nvSpPr>
        <p:spPr>
          <a:xfrm>
            <a:off x="232725" y="4768025"/>
            <a:ext cx="6425400" cy="209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Footer</a:t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2519550" y="2758448"/>
            <a:ext cx="848400" cy="86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1"/>
          <p:cNvSpPr/>
          <p:nvPr/>
        </p:nvSpPr>
        <p:spPr>
          <a:xfrm>
            <a:off x="4770125" y="3749650"/>
            <a:ext cx="583500" cy="24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1"/>
          <p:cNvSpPr txBox="1"/>
          <p:nvPr/>
        </p:nvSpPr>
        <p:spPr>
          <a:xfrm>
            <a:off x="3007362" y="2557839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199" name="Google Shape;199;p21"/>
          <p:cNvSpPr txBox="1"/>
          <p:nvPr/>
        </p:nvSpPr>
        <p:spPr>
          <a:xfrm>
            <a:off x="5387237" y="3749652"/>
            <a:ext cx="3606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200" name="Google Shape;200;p21"/>
          <p:cNvSpPr/>
          <p:nvPr/>
        </p:nvSpPr>
        <p:spPr>
          <a:xfrm>
            <a:off x="232725" y="988500"/>
            <a:ext cx="6425400" cy="345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Header | Admin Header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